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9" r:id="rId2"/>
    <p:sldId id="284" r:id="rId3"/>
    <p:sldId id="300" r:id="rId4"/>
    <p:sldId id="290" r:id="rId5"/>
    <p:sldId id="291" r:id="rId6"/>
    <p:sldId id="292" r:id="rId7"/>
    <p:sldId id="293" r:id="rId8"/>
    <p:sldId id="294" r:id="rId9"/>
    <p:sldId id="295" r:id="rId10"/>
    <p:sldId id="296" r:id="rId11"/>
    <p:sldId id="297" r:id="rId12"/>
    <p:sldId id="298"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77BC1C-D6BF-BA50-CB3C-126F5687A2C8}" name="Barfield, Lindsay" initials="BL" userId="S::lindsay.barfield@cengage.com::51b792c5-af10-4b25-b5f4-5444a53306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a:srgbClr val="00A9E0"/>
    <a:srgbClr val="003865"/>
    <a:srgbClr val="00B093"/>
    <a:srgbClr val="5E2064"/>
    <a:srgbClr val="F2A900"/>
    <a:srgbClr val="99CC00"/>
    <a:srgbClr val="71C5E8"/>
    <a:srgbClr val="292929"/>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481E3A-23FB-4E31-B31D-9E8C3D9ACC32}" v="523" dt="2025-06-26T15:18:57.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field, Lindsay" userId="51b792c5-af10-4b25-b5f4-5444a53306cb" providerId="ADAL" clId="{9E481E3A-23FB-4E31-B31D-9E8C3D9ACC32}"/>
    <pc:docChg chg="custSel modSld">
      <pc:chgData name="Barfield, Lindsay" userId="51b792c5-af10-4b25-b5f4-5444a53306cb" providerId="ADAL" clId="{9E481E3A-23FB-4E31-B31D-9E8C3D9ACC32}" dt="2025-06-26T15:18:57.582" v="522" actId="5793"/>
      <pc:docMkLst>
        <pc:docMk/>
      </pc:docMkLst>
      <pc:sldChg chg="modSp mod">
        <pc:chgData name="Barfield, Lindsay" userId="51b792c5-af10-4b25-b5f4-5444a53306cb" providerId="ADAL" clId="{9E481E3A-23FB-4E31-B31D-9E8C3D9ACC32}" dt="2025-06-26T15:18:57.582" v="522" actId="5793"/>
        <pc:sldMkLst>
          <pc:docMk/>
          <pc:sldMk cId="836194679" sldId="289"/>
        </pc:sldMkLst>
        <pc:spChg chg="mod">
          <ac:chgData name="Barfield, Lindsay" userId="51b792c5-af10-4b25-b5f4-5444a53306cb" providerId="ADAL" clId="{9E481E3A-23FB-4E31-B31D-9E8C3D9ACC32}" dt="2025-06-26T15:18:57.582" v="522" actId="5793"/>
          <ac:spMkLst>
            <pc:docMk/>
            <pc:sldMk cId="836194679" sldId="289"/>
            <ac:spMk id="2" creationId="{E0B00416-F956-4ADD-7600-E01BB492B8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D247C-7979-4DAB-9180-A8C2A2350ABA}"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228F6-6817-4052-8B8A-84F5E35F19B4}" type="slidenum">
              <a:rPr lang="en-US" smtClean="0"/>
              <a:t>‹#›</a:t>
            </a:fld>
            <a:endParaRPr lang="en-US"/>
          </a:p>
        </p:txBody>
      </p:sp>
    </p:spTree>
    <p:extLst>
      <p:ext uri="{BB962C8B-B14F-4D97-AF65-F5344CB8AC3E}">
        <p14:creationId xmlns:p14="http://schemas.microsoft.com/office/powerpoint/2010/main" val="67581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1228F6-6817-4052-8B8A-84F5E35F19B4}" type="slidenum">
              <a:rPr lang="en-US" smtClean="0"/>
              <a:t>2</a:t>
            </a:fld>
            <a:endParaRPr lang="en-US"/>
          </a:p>
        </p:txBody>
      </p:sp>
    </p:spTree>
    <p:extLst>
      <p:ext uri="{BB962C8B-B14F-4D97-AF65-F5344CB8AC3E}">
        <p14:creationId xmlns:p14="http://schemas.microsoft.com/office/powerpoint/2010/main" val="62220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894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0622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926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will provide your student with the link and questions they need to start completing their learning choice. In this example, I chose to highlight a Topic Page rather than a specific piece of content so my students can choose the type of content they want to find their answers from. I would use the Get Link feature to pull a persistent URL to the Solar System Topic Page and add it to the top of the slide. </a:t>
            </a:r>
          </a:p>
        </p:txBody>
      </p:sp>
      <p:sp>
        <p:nvSpPr>
          <p:cNvPr id="4" name="Slide Number Placeholder 3"/>
          <p:cNvSpPr>
            <a:spLocks noGrp="1"/>
          </p:cNvSpPr>
          <p:nvPr>
            <p:ph type="sldNum" sz="quarter" idx="5"/>
          </p:nvPr>
        </p:nvSpPr>
        <p:spPr/>
        <p:txBody>
          <a:bodyPr/>
          <a:lstStyle/>
          <a:p>
            <a:fld id="{E41228F6-6817-4052-8B8A-84F5E35F19B4}" type="slidenum">
              <a:rPr lang="en-US" smtClean="0"/>
              <a:t>3</a:t>
            </a:fld>
            <a:endParaRPr lang="en-US"/>
          </a:p>
        </p:txBody>
      </p:sp>
    </p:spTree>
    <p:extLst>
      <p:ext uri="{BB962C8B-B14F-4D97-AF65-F5344CB8AC3E}">
        <p14:creationId xmlns:p14="http://schemas.microsoft.com/office/powerpoint/2010/main" val="424982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Enter the topics or subjects you want your students to explore. These tiles are already linked to corresponding slides where you will enter your questions for each.</a:t>
            </a:r>
          </a:p>
        </p:txBody>
      </p:sp>
      <p:sp>
        <p:nvSpPr>
          <p:cNvPr id="4" name="Slide Number Placeholder 3"/>
          <p:cNvSpPr>
            <a:spLocks noGrp="1"/>
          </p:cNvSpPr>
          <p:nvPr>
            <p:ph type="sldNum" sz="quarter" idx="5"/>
          </p:nvPr>
        </p:nvSpPr>
        <p:spPr/>
        <p:txBody>
          <a:bodyPr/>
          <a:lstStyle/>
          <a:p>
            <a:fld id="{E41228F6-6817-4052-8B8A-84F5E35F19B4}" type="slidenum">
              <a:rPr lang="en-US" smtClean="0"/>
              <a:t>4</a:t>
            </a:fld>
            <a:endParaRPr lang="en-US"/>
          </a:p>
        </p:txBody>
      </p:sp>
    </p:spTree>
    <p:extLst>
      <p:ext uri="{BB962C8B-B14F-4D97-AF65-F5344CB8AC3E}">
        <p14:creationId xmlns:p14="http://schemas.microsoft.com/office/powerpoint/2010/main" val="410172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991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812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209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884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185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228F6-6817-4052-8B8A-84F5E35F19B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8623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728591"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50821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py &amp; Imag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2A8EDDA-3F3E-B99F-64F9-688890A7FDA2}"/>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592709C-8CBB-0B19-97F4-1F642DF498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29" name="Picture Placeholder 28"/>
          <p:cNvSpPr>
            <a:spLocks noGrp="1"/>
          </p:cNvSpPr>
          <p:nvPr>
            <p:ph type="pic" sz="quarter" idx="15" hasCustomPrompt="1"/>
          </p:nvPr>
        </p:nvSpPr>
        <p:spPr>
          <a:xfrm>
            <a:off x="0" y="0"/>
            <a:ext cx="6014804" cy="5942098"/>
          </a:xfrm>
          <a:prstGeom prst="rect">
            <a:avLst/>
          </a:prstGeom>
        </p:spPr>
        <p:txBody>
          <a:bodyPr anchor="ctr" anchorCtr="0"/>
          <a:lstStyle>
            <a:lvl1pPr marL="0" indent="0" algn="ctr">
              <a:buFontTx/>
              <a:buNone/>
              <a:defRPr sz="1600" baseline="0">
                <a:solidFill>
                  <a:schemeClr val="accent6"/>
                </a:solidFill>
                <a:latin typeface="Arial" charset="0"/>
                <a:ea typeface="Arial" charset="0"/>
                <a:cs typeface="Arial" charset="0"/>
              </a:defRPr>
            </a:lvl1pPr>
          </a:lstStyle>
          <a:p>
            <a:r>
              <a:rPr lang="en-US"/>
              <a:t>PICTURE HERE</a:t>
            </a:r>
          </a:p>
        </p:txBody>
      </p:sp>
      <p:sp>
        <p:nvSpPr>
          <p:cNvPr id="8" name="Text Placeholder 15"/>
          <p:cNvSpPr>
            <a:spLocks noGrp="1"/>
          </p:cNvSpPr>
          <p:nvPr>
            <p:ph type="body" sz="quarter" idx="11" hasCustomPrompt="1"/>
          </p:nvPr>
        </p:nvSpPr>
        <p:spPr>
          <a:xfrm>
            <a:off x="6382062" y="291951"/>
            <a:ext cx="5305633"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chemeClr val="tx2"/>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12" name="Text Placeholder 26"/>
          <p:cNvSpPr>
            <a:spLocks noGrp="1"/>
          </p:cNvSpPr>
          <p:nvPr>
            <p:ph type="body" sz="quarter" idx="17" hasCustomPrompt="1"/>
          </p:nvPr>
        </p:nvSpPr>
        <p:spPr>
          <a:xfrm>
            <a:off x="6382062" y="1481221"/>
            <a:ext cx="5305633" cy="569159"/>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5" name="Text Placeholder 6"/>
          <p:cNvSpPr>
            <a:spLocks noGrp="1"/>
          </p:cNvSpPr>
          <p:nvPr>
            <p:ph idx="21" hasCustomPrompt="1"/>
          </p:nvPr>
        </p:nvSpPr>
        <p:spPr>
          <a:xfrm>
            <a:off x="6382062" y="2083633"/>
            <a:ext cx="5305633" cy="3858465"/>
          </a:xfrm>
          <a:prstGeom prst="rect">
            <a:avLst/>
          </a:prstGeom>
        </p:spPr>
        <p:txBody>
          <a:bodyPr vert="horz" lIns="91440" tIns="45720" rIns="91440" bIns="4572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vl6pPr>
              <a:defRPr>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Slide Number Placeholder 1">
            <a:extLst>
              <a:ext uri="{FF2B5EF4-FFF2-40B4-BE49-F238E27FC236}">
                <a16:creationId xmlns:a16="http://schemas.microsoft.com/office/drawing/2014/main" id="{DA74005E-8FC2-B04E-97F6-A954CC40CE7B}"/>
              </a:ext>
            </a:extLst>
          </p:cNvPr>
          <p:cNvSpPr>
            <a:spLocks noGrp="1"/>
          </p:cNvSpPr>
          <p:nvPr>
            <p:ph type="sldNum" sz="quarter" idx="22"/>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69258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columns side by s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A5C20F-54C3-15A3-4C98-FFE2CFA08EB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22" name="Graphic 21">
            <a:extLst>
              <a:ext uri="{FF2B5EF4-FFF2-40B4-BE49-F238E27FC236}">
                <a16:creationId xmlns:a16="http://schemas.microsoft.com/office/drawing/2014/main" id="{2A2B0C82-80AA-CA3F-A26D-00C1220FD7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0" name="Text Placeholder 26"/>
          <p:cNvSpPr>
            <a:spLocks noGrp="1"/>
          </p:cNvSpPr>
          <p:nvPr>
            <p:ph type="body" sz="quarter" idx="16" hasCustomPrompt="1"/>
          </p:nvPr>
        </p:nvSpPr>
        <p:spPr>
          <a:xfrm>
            <a:off x="6250899" y="1514474"/>
            <a:ext cx="5231568"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2" name="Text Placeholder 15"/>
          <p:cNvSpPr>
            <a:spLocks noGrp="1"/>
          </p:cNvSpPr>
          <p:nvPr>
            <p:ph type="body" sz="quarter" idx="11" hasCustomPrompt="1"/>
          </p:nvPr>
        </p:nvSpPr>
        <p:spPr>
          <a:xfrm>
            <a:off x="607450" y="291951"/>
            <a:ext cx="10875018"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rgbClr val="18324D"/>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16" name="Text Placeholder 26"/>
          <p:cNvSpPr>
            <a:spLocks noGrp="1"/>
          </p:cNvSpPr>
          <p:nvPr>
            <p:ph type="body" sz="quarter" idx="18" hasCustomPrompt="1"/>
          </p:nvPr>
        </p:nvSpPr>
        <p:spPr>
          <a:xfrm>
            <a:off x="649979" y="1514474"/>
            <a:ext cx="5134133"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4" name="Text Placeholder 6"/>
          <p:cNvSpPr>
            <a:spLocks noGrp="1"/>
          </p:cNvSpPr>
          <p:nvPr>
            <p:ph idx="1" hasCustomPrompt="1"/>
          </p:nvPr>
        </p:nvSpPr>
        <p:spPr>
          <a:xfrm>
            <a:off x="649979" y="2083633"/>
            <a:ext cx="5134134" cy="383307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8" name="Text Placeholder 6"/>
          <p:cNvSpPr>
            <a:spLocks noGrp="1"/>
          </p:cNvSpPr>
          <p:nvPr>
            <p:ph idx="20" hasCustomPrompt="1"/>
          </p:nvPr>
        </p:nvSpPr>
        <p:spPr>
          <a:xfrm>
            <a:off x="6254647" y="2083632"/>
            <a:ext cx="5227820" cy="383307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Slide Number Placeholder 1">
            <a:extLst>
              <a:ext uri="{FF2B5EF4-FFF2-40B4-BE49-F238E27FC236}">
                <a16:creationId xmlns:a16="http://schemas.microsoft.com/office/drawing/2014/main" id="{231B0965-987C-4A9E-8337-6746D7AB91F0}"/>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4022555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5912370" y="6252504"/>
            <a:ext cx="367259" cy="365125"/>
          </a:xfrm>
          <a:prstGeom prst="rect">
            <a:avLst/>
          </a:prstGeom>
        </p:spPr>
        <p:txBody>
          <a:bodyPr/>
          <a:lstStyle>
            <a:lvl1pPr algn="ctr">
              <a:defRPr sz="900">
                <a:solidFill>
                  <a:srgbClr val="18324D"/>
                </a:solidFill>
                <a:latin typeface="+mj-lt"/>
                <a:ea typeface="Arial" charset="0"/>
                <a:cs typeface="Arial" charset="0"/>
              </a:defRPr>
            </a:lvl1pPr>
          </a:lstStyle>
          <a:p>
            <a:fld id="{282A3021-2E9D-4A45-A228-088E67FB350E}" type="slidenum">
              <a:rPr lang="en-US" smtClean="0"/>
              <a:pPr/>
              <a:t>‹#›</a:t>
            </a:fld>
            <a:endParaRPr lang="en-US"/>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74109746"/>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5" r:id="rId3"/>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image" Target="../media/image4.tiff"/><Relationship Id="rId7" Type="http://schemas.openxmlformats.org/officeDocument/2006/relationships/slide" Target="slide6.xml"/><Relationship Id="rId12"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image" Target="../media/image6.svg"/><Relationship Id="rId10" Type="http://schemas.openxmlformats.org/officeDocument/2006/relationships/slide" Target="slide12.xml"/><Relationship Id="rId4" Type="http://schemas.openxmlformats.org/officeDocument/2006/relationships/image" Target="../media/image5.png"/><Relationship Id="rId9" Type="http://schemas.openxmlformats.org/officeDocument/2006/relationships/slide" Target="slide13.xml"/><Relationship Id="rId1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BD95D7-FC77-2071-7568-786802CD8D2A}"/>
              </a:ext>
            </a:extLst>
          </p:cNvPr>
          <p:cNvSpPr>
            <a:spLocks noGrp="1"/>
          </p:cNvSpPr>
          <p:nvPr>
            <p:ph type="body" sz="quarter" idx="11"/>
          </p:nvPr>
        </p:nvSpPr>
        <p:spPr/>
        <p:txBody>
          <a:bodyPr>
            <a:normAutofit/>
          </a:bodyPr>
          <a:lstStyle/>
          <a:p>
            <a:r>
              <a:rPr lang="en-US"/>
              <a:t>GALE IN CONTEXT CHOICE BOARD</a:t>
            </a:r>
          </a:p>
        </p:txBody>
      </p:sp>
      <p:sp>
        <p:nvSpPr>
          <p:cNvPr id="11" name="Text Placeholder 10">
            <a:extLst>
              <a:ext uri="{FF2B5EF4-FFF2-40B4-BE49-F238E27FC236}">
                <a16:creationId xmlns:a16="http://schemas.microsoft.com/office/drawing/2014/main" id="{554C6D05-7B72-0F28-3AB0-44E432EB2198}"/>
              </a:ext>
            </a:extLst>
          </p:cNvPr>
          <p:cNvSpPr>
            <a:spLocks noGrp="1"/>
          </p:cNvSpPr>
          <p:nvPr>
            <p:ph type="body" sz="quarter" idx="18"/>
          </p:nvPr>
        </p:nvSpPr>
        <p:spPr>
          <a:xfrm>
            <a:off x="649979" y="983632"/>
            <a:ext cx="5134133" cy="396771"/>
          </a:xfrm>
        </p:spPr>
        <p:txBody>
          <a:bodyPr/>
          <a:lstStyle/>
          <a:p>
            <a:r>
              <a:rPr lang="en-US"/>
              <a:t>Directions</a:t>
            </a:r>
          </a:p>
        </p:txBody>
      </p:sp>
      <p:sp>
        <p:nvSpPr>
          <p:cNvPr id="2" name="Content Placeholder 1">
            <a:extLst>
              <a:ext uri="{FF2B5EF4-FFF2-40B4-BE49-F238E27FC236}">
                <a16:creationId xmlns:a16="http://schemas.microsoft.com/office/drawing/2014/main" id="{E0B00416-F956-4ADD-7600-E01BB492B80C}"/>
              </a:ext>
            </a:extLst>
          </p:cNvPr>
          <p:cNvSpPr>
            <a:spLocks noGrp="1"/>
          </p:cNvSpPr>
          <p:nvPr>
            <p:ph idx="1"/>
          </p:nvPr>
        </p:nvSpPr>
        <p:spPr>
          <a:xfrm>
            <a:off x="649979" y="1380403"/>
            <a:ext cx="10941946" cy="5093549"/>
          </a:xfrm>
        </p:spPr>
        <p:txBody>
          <a:bodyPr>
            <a:normAutofit lnSpcReduction="10000"/>
          </a:bodyPr>
          <a:lstStyle/>
          <a:p>
            <a:r>
              <a:rPr lang="en-US"/>
              <a:t>The following slides provide a template for a Choice Board Activity designed to guide your students to targeted Topic Pages found in Gale In Context resources or pieces of content around a topic of your choosing.</a:t>
            </a:r>
          </a:p>
          <a:p>
            <a:r>
              <a:rPr lang="en-US"/>
              <a:t>Each panel is connected to a new slide for you to enter guiding questions to ensure understanding.</a:t>
            </a:r>
          </a:p>
          <a:p>
            <a:r>
              <a:rPr lang="en-US"/>
              <a:t>This template has been designed to be fully customizable, so you will be able to add in your own images, links, and questions.</a:t>
            </a:r>
          </a:p>
          <a:p>
            <a:r>
              <a:rPr lang="en-US"/>
              <a:t>When creating your choice board, consider how targeted you want the options to be.</a:t>
            </a:r>
          </a:p>
          <a:p>
            <a:pPr lvl="1"/>
            <a:r>
              <a:rPr lang="en-US"/>
              <a:t>If you want to challenge your students, link the Topic Page they can use to find the answers to your questions. They will have to find the content on their own from that point. </a:t>
            </a:r>
          </a:p>
          <a:p>
            <a:pPr lvl="1"/>
            <a:r>
              <a:rPr lang="en-US"/>
              <a:t>If you want the questions to be more targeted, choose a specific piece of content and link that on the slide the questions correspond to. </a:t>
            </a:r>
          </a:p>
          <a:p>
            <a:r>
              <a:rPr lang="en-US"/>
              <a:t>Once you are done creating your choice board, share with your students using the “Share” option in PowerPoint with “View Only” access so each student will be prompted to make their own copy they can edit and enter their answers. If your school uses Google Suite, you can convert this PowerPoint to Google Slides.  </a:t>
            </a:r>
          </a:p>
          <a:p>
            <a:pPr marL="0" indent="0">
              <a:buNone/>
            </a:pPr>
            <a:endParaRPr lang="en-US"/>
          </a:p>
          <a:p>
            <a:pPr marL="0" indent="0">
              <a:buNone/>
            </a:pPr>
            <a:r>
              <a:rPr lang="en-US" b="1"/>
              <a:t>The next two slides provide a pre-built example to help you get started. The Solar System option shows how the slide linking works.</a:t>
            </a:r>
          </a:p>
        </p:txBody>
      </p:sp>
    </p:spTree>
    <p:extLst>
      <p:ext uri="{BB962C8B-B14F-4D97-AF65-F5344CB8AC3E}">
        <p14:creationId xmlns:p14="http://schemas.microsoft.com/office/powerpoint/2010/main" val="83619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D62EA6D-BDD8-47E9-7474-060D177CDC78}"/>
              </a:ext>
            </a:extLst>
          </p:cNvPr>
          <p:cNvSpPr txBox="1"/>
          <p:nvPr/>
        </p:nvSpPr>
        <p:spPr>
          <a:xfrm>
            <a:off x="2095500" y="81120"/>
            <a:ext cx="5184862" cy="769441"/>
          </a:xfrm>
          <a:prstGeom prst="rect">
            <a:avLst/>
          </a:prstGeom>
          <a:noFill/>
        </p:spPr>
        <p:txBody>
          <a:bodyPr wrap="square" rtlCol="0">
            <a:spAutoFit/>
          </a:bodyPr>
          <a:lstStyle/>
          <a:p>
            <a:r>
              <a:rPr lang="en-US" b="1" i="1">
                <a:solidFill>
                  <a:srgbClr val="003865"/>
                </a:solidFill>
                <a:latin typeface="Open Sans" panose="020B0606030504020204" pitchFamily="34" charset="0"/>
                <a:ea typeface="Open Sans" panose="020B0606030504020204" pitchFamily="34" charset="0"/>
                <a:cs typeface="Open Sans" panose="020B0606030504020204" pitchFamily="34" charset="0"/>
              </a:rPr>
              <a:t>Option Six</a:t>
            </a:r>
          </a:p>
          <a:p>
            <a:endParaRPr lang="en-US" sz="800" b="1" i="1">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i="1">
                <a:solidFill>
                  <a:srgbClr val="DC4405"/>
                </a:solidFill>
                <a:latin typeface="Open Sans" panose="020B0606030504020204" pitchFamily="34" charset="0"/>
                <a:ea typeface="Open Sans" panose="020B0606030504020204" pitchFamily="34" charset="0"/>
                <a:cs typeface="Open Sans" panose="020B0606030504020204" pitchFamily="34" charset="0"/>
              </a:rPr>
              <a:t>Get Link for students to use to find answers</a:t>
            </a:r>
          </a:p>
        </p:txBody>
      </p:sp>
      <p:cxnSp>
        <p:nvCxnSpPr>
          <p:cNvPr id="14" name="Straight Connector 13">
            <a:extLst>
              <a:ext uri="{FF2B5EF4-FFF2-40B4-BE49-F238E27FC236}">
                <a16:creationId xmlns:a16="http://schemas.microsoft.com/office/drawing/2014/main" id="{8E077381-123E-076E-F57F-FEC0FBBCFCFF}"/>
              </a:ext>
            </a:extLst>
          </p:cNvPr>
          <p:cNvCxnSpPr>
            <a:cxnSpLocks/>
          </p:cNvCxnSpPr>
          <p:nvPr/>
        </p:nvCxnSpPr>
        <p:spPr>
          <a:xfrm>
            <a:off x="165464" y="1368841"/>
            <a:ext cx="11836036" cy="0"/>
          </a:xfrm>
          <a:prstGeom prst="line">
            <a:avLst/>
          </a:prstGeom>
          <a:ln w="19050">
            <a:solidFill>
              <a:srgbClr val="00A9E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37BCA17-3A04-9AE0-FCC7-A8DEE71C5BD1}"/>
              </a:ext>
            </a:extLst>
          </p:cNvPr>
          <p:cNvSpPr txBox="1"/>
          <p:nvPr/>
        </p:nvSpPr>
        <p:spPr>
          <a:xfrm>
            <a:off x="209007" y="1546931"/>
            <a:ext cx="11836035" cy="4493538"/>
          </a:xfrm>
          <a:prstGeom prst="rect">
            <a:avLst/>
          </a:prstGeom>
          <a:noFill/>
        </p:spPr>
        <p:txBody>
          <a:bodyPr wrap="square">
            <a:spAutoFit/>
          </a:bodyPr>
          <a:lstStyle/>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1: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2: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3: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4: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00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57051428-2766-4549-0ADD-8AEB2AB65B4B}"/>
              </a:ext>
            </a:extLst>
          </p:cNvPr>
          <p:cNvSpPr txBox="1"/>
          <p:nvPr/>
        </p:nvSpPr>
        <p:spPr>
          <a:xfrm>
            <a:off x="7342411" y="267998"/>
            <a:ext cx="4702631" cy="830997"/>
          </a:xfrm>
          <a:prstGeom prst="rect">
            <a:avLst/>
          </a:prstGeom>
          <a:noFill/>
        </p:spPr>
        <p:txBody>
          <a:bodyPr wrap="square" rtlCol="0">
            <a:spAutoFit/>
          </a:bodyPr>
          <a:lstStyle/>
          <a:p>
            <a:r>
              <a:rPr lang="en-US" sz="1200" b="1">
                <a:solidFill>
                  <a:srgbClr val="DC4405"/>
                </a:solidFill>
                <a:latin typeface="Open Sans" panose="020B0606030504020204" pitchFamily="34" charset="0"/>
                <a:ea typeface="Open Sans" panose="020B0606030504020204" pitchFamily="34" charset="0"/>
                <a:cs typeface="Open Sans" panose="020B0606030504020204" pitchFamily="34" charset="0"/>
              </a:rPr>
              <a:t>Directions</a:t>
            </a:r>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Using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Gale In Context: (insert name of resource here)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 find the answer to each question below.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Click the Gale logo to go back to the main page.</a:t>
            </a:r>
          </a:p>
        </p:txBody>
      </p:sp>
      <p:sp>
        <p:nvSpPr>
          <p:cNvPr id="17" name="Rectangle 16">
            <a:hlinkClick r:id="rId3" action="ppaction://hlinksldjump"/>
            <a:extLst>
              <a:ext uri="{FF2B5EF4-FFF2-40B4-BE49-F238E27FC236}">
                <a16:creationId xmlns:a16="http://schemas.microsoft.com/office/drawing/2014/main" id="{36EE5923-69C1-FC40-AF85-3171BA3404B0}"/>
              </a:ext>
            </a:extLst>
          </p:cNvPr>
          <p:cNvSpPr/>
          <p:nvPr/>
        </p:nvSpPr>
        <p:spPr>
          <a:xfrm>
            <a:off x="9648825" y="5876925"/>
            <a:ext cx="2334168"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88DF9F-F4DA-8223-AFEF-0E754D3BD28D}"/>
              </a:ext>
            </a:extLst>
          </p:cNvPr>
          <p:cNvSpPr/>
          <p:nvPr/>
        </p:nvSpPr>
        <p:spPr>
          <a:xfrm>
            <a:off x="165463" y="81120"/>
            <a:ext cx="1844312" cy="12047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Place an image of your choosing here</a:t>
            </a:r>
          </a:p>
        </p:txBody>
      </p:sp>
    </p:spTree>
    <p:extLst>
      <p:ext uri="{BB962C8B-B14F-4D97-AF65-F5344CB8AC3E}">
        <p14:creationId xmlns:p14="http://schemas.microsoft.com/office/powerpoint/2010/main" val="951418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B642CA0-76DB-B0A6-BD79-CC8184D13609}"/>
              </a:ext>
            </a:extLst>
          </p:cNvPr>
          <p:cNvSpPr txBox="1"/>
          <p:nvPr/>
        </p:nvSpPr>
        <p:spPr>
          <a:xfrm>
            <a:off x="2095500" y="81120"/>
            <a:ext cx="5184862" cy="769441"/>
          </a:xfrm>
          <a:prstGeom prst="rect">
            <a:avLst/>
          </a:prstGeom>
          <a:noFill/>
        </p:spPr>
        <p:txBody>
          <a:bodyPr wrap="square" rtlCol="0">
            <a:spAutoFit/>
          </a:bodyPr>
          <a:lstStyle/>
          <a:p>
            <a:r>
              <a:rPr lang="en-US" b="1" i="1">
                <a:solidFill>
                  <a:srgbClr val="003865"/>
                </a:solidFill>
                <a:latin typeface="Open Sans" panose="020B0606030504020204" pitchFamily="34" charset="0"/>
                <a:ea typeface="Open Sans" panose="020B0606030504020204" pitchFamily="34" charset="0"/>
                <a:cs typeface="Open Sans" panose="020B0606030504020204" pitchFamily="34" charset="0"/>
              </a:rPr>
              <a:t>Option Seven</a:t>
            </a:r>
          </a:p>
          <a:p>
            <a:endParaRPr lang="en-US" sz="800" b="1" i="1">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i="1">
                <a:solidFill>
                  <a:srgbClr val="DC4405"/>
                </a:solidFill>
                <a:latin typeface="Open Sans" panose="020B0606030504020204" pitchFamily="34" charset="0"/>
                <a:ea typeface="Open Sans" panose="020B0606030504020204" pitchFamily="34" charset="0"/>
                <a:cs typeface="Open Sans" panose="020B0606030504020204" pitchFamily="34" charset="0"/>
              </a:rPr>
              <a:t>Get Link for students to use to find answers</a:t>
            </a:r>
          </a:p>
        </p:txBody>
      </p:sp>
      <p:cxnSp>
        <p:nvCxnSpPr>
          <p:cNvPr id="14" name="Straight Connector 13">
            <a:extLst>
              <a:ext uri="{FF2B5EF4-FFF2-40B4-BE49-F238E27FC236}">
                <a16:creationId xmlns:a16="http://schemas.microsoft.com/office/drawing/2014/main" id="{EE826A07-6435-E99B-AD57-3549711ECD05}"/>
              </a:ext>
            </a:extLst>
          </p:cNvPr>
          <p:cNvCxnSpPr>
            <a:cxnSpLocks/>
          </p:cNvCxnSpPr>
          <p:nvPr/>
        </p:nvCxnSpPr>
        <p:spPr>
          <a:xfrm>
            <a:off x="165464" y="1368841"/>
            <a:ext cx="11836036" cy="0"/>
          </a:xfrm>
          <a:prstGeom prst="line">
            <a:avLst/>
          </a:prstGeom>
          <a:ln w="19050">
            <a:solidFill>
              <a:srgbClr val="00A9E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04EF865-0110-3E9D-25D1-DB4D1E3B371F}"/>
              </a:ext>
            </a:extLst>
          </p:cNvPr>
          <p:cNvSpPr txBox="1"/>
          <p:nvPr/>
        </p:nvSpPr>
        <p:spPr>
          <a:xfrm>
            <a:off x="209007" y="1546931"/>
            <a:ext cx="11836035" cy="4493538"/>
          </a:xfrm>
          <a:prstGeom prst="rect">
            <a:avLst/>
          </a:prstGeom>
          <a:noFill/>
        </p:spPr>
        <p:txBody>
          <a:bodyPr wrap="square">
            <a:spAutoFit/>
          </a:bodyPr>
          <a:lstStyle/>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1: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2: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3: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4: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00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A1A1D969-9771-0986-28E1-FD30E22567C5}"/>
              </a:ext>
            </a:extLst>
          </p:cNvPr>
          <p:cNvSpPr txBox="1"/>
          <p:nvPr/>
        </p:nvSpPr>
        <p:spPr>
          <a:xfrm>
            <a:off x="7342411" y="267998"/>
            <a:ext cx="4702631" cy="830997"/>
          </a:xfrm>
          <a:prstGeom prst="rect">
            <a:avLst/>
          </a:prstGeom>
          <a:noFill/>
        </p:spPr>
        <p:txBody>
          <a:bodyPr wrap="square" rtlCol="0">
            <a:spAutoFit/>
          </a:bodyPr>
          <a:lstStyle/>
          <a:p>
            <a:r>
              <a:rPr lang="en-US" sz="1200" b="1">
                <a:solidFill>
                  <a:srgbClr val="DC4405"/>
                </a:solidFill>
                <a:latin typeface="Open Sans" panose="020B0606030504020204" pitchFamily="34" charset="0"/>
                <a:ea typeface="Open Sans" panose="020B0606030504020204" pitchFamily="34" charset="0"/>
                <a:cs typeface="Open Sans" panose="020B0606030504020204" pitchFamily="34" charset="0"/>
              </a:rPr>
              <a:t>Directions</a:t>
            </a:r>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Using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Gale In Context: (insert name of resource here)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 find the answer to each question below.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Click the Gale logo to go back to the main page.</a:t>
            </a:r>
          </a:p>
        </p:txBody>
      </p:sp>
      <p:sp>
        <p:nvSpPr>
          <p:cNvPr id="17" name="Rectangle 16">
            <a:hlinkClick r:id="rId3" action="ppaction://hlinksldjump"/>
            <a:extLst>
              <a:ext uri="{FF2B5EF4-FFF2-40B4-BE49-F238E27FC236}">
                <a16:creationId xmlns:a16="http://schemas.microsoft.com/office/drawing/2014/main" id="{C213F84F-3E09-6D15-679C-843D715B3A33}"/>
              </a:ext>
            </a:extLst>
          </p:cNvPr>
          <p:cNvSpPr/>
          <p:nvPr/>
        </p:nvSpPr>
        <p:spPr>
          <a:xfrm>
            <a:off x="9648825" y="5876925"/>
            <a:ext cx="2334168"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2B2D22-DFE0-EF96-44AA-8A2BB3E36277}"/>
              </a:ext>
            </a:extLst>
          </p:cNvPr>
          <p:cNvSpPr/>
          <p:nvPr/>
        </p:nvSpPr>
        <p:spPr>
          <a:xfrm>
            <a:off x="165463" y="81120"/>
            <a:ext cx="1844312" cy="12047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Place an image of your choosing here</a:t>
            </a:r>
          </a:p>
        </p:txBody>
      </p:sp>
    </p:spTree>
    <p:extLst>
      <p:ext uri="{BB962C8B-B14F-4D97-AF65-F5344CB8AC3E}">
        <p14:creationId xmlns:p14="http://schemas.microsoft.com/office/powerpoint/2010/main" val="427924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64E01C5-1C33-4B3A-3A1E-92E17231A670}"/>
              </a:ext>
            </a:extLst>
          </p:cNvPr>
          <p:cNvSpPr txBox="1"/>
          <p:nvPr/>
        </p:nvSpPr>
        <p:spPr>
          <a:xfrm>
            <a:off x="2095500" y="81120"/>
            <a:ext cx="5184862" cy="769441"/>
          </a:xfrm>
          <a:prstGeom prst="rect">
            <a:avLst/>
          </a:prstGeom>
          <a:noFill/>
        </p:spPr>
        <p:txBody>
          <a:bodyPr wrap="square" rtlCol="0">
            <a:spAutoFit/>
          </a:bodyPr>
          <a:lstStyle/>
          <a:p>
            <a:r>
              <a:rPr lang="en-US" b="1" i="1">
                <a:solidFill>
                  <a:srgbClr val="003865"/>
                </a:solidFill>
                <a:latin typeface="Open Sans" panose="020B0606030504020204" pitchFamily="34" charset="0"/>
                <a:ea typeface="Open Sans" panose="020B0606030504020204" pitchFamily="34" charset="0"/>
                <a:cs typeface="Open Sans" panose="020B0606030504020204" pitchFamily="34" charset="0"/>
              </a:rPr>
              <a:t>Option Eight</a:t>
            </a:r>
          </a:p>
          <a:p>
            <a:endParaRPr lang="en-US" sz="800" b="1" i="1">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i="1">
                <a:solidFill>
                  <a:srgbClr val="DC4405"/>
                </a:solidFill>
                <a:latin typeface="Open Sans" panose="020B0606030504020204" pitchFamily="34" charset="0"/>
                <a:ea typeface="Open Sans" panose="020B0606030504020204" pitchFamily="34" charset="0"/>
                <a:cs typeface="Open Sans" panose="020B0606030504020204" pitchFamily="34" charset="0"/>
              </a:rPr>
              <a:t>Get Link for students to use to find answers</a:t>
            </a:r>
          </a:p>
        </p:txBody>
      </p:sp>
      <p:cxnSp>
        <p:nvCxnSpPr>
          <p:cNvPr id="14" name="Straight Connector 13">
            <a:extLst>
              <a:ext uri="{FF2B5EF4-FFF2-40B4-BE49-F238E27FC236}">
                <a16:creationId xmlns:a16="http://schemas.microsoft.com/office/drawing/2014/main" id="{2A3BE8DB-13D5-B8BB-C46D-6FB98F1B3C15}"/>
              </a:ext>
            </a:extLst>
          </p:cNvPr>
          <p:cNvCxnSpPr>
            <a:cxnSpLocks/>
          </p:cNvCxnSpPr>
          <p:nvPr/>
        </p:nvCxnSpPr>
        <p:spPr>
          <a:xfrm>
            <a:off x="165464" y="1368841"/>
            <a:ext cx="11836036" cy="0"/>
          </a:xfrm>
          <a:prstGeom prst="line">
            <a:avLst/>
          </a:prstGeom>
          <a:ln w="19050">
            <a:solidFill>
              <a:srgbClr val="00A9E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40FD52F-AA9A-65C3-F2A0-73F12CEC1AAE}"/>
              </a:ext>
            </a:extLst>
          </p:cNvPr>
          <p:cNvSpPr txBox="1"/>
          <p:nvPr/>
        </p:nvSpPr>
        <p:spPr>
          <a:xfrm>
            <a:off x="209007" y="1546931"/>
            <a:ext cx="11836035" cy="4493538"/>
          </a:xfrm>
          <a:prstGeom prst="rect">
            <a:avLst/>
          </a:prstGeom>
          <a:noFill/>
        </p:spPr>
        <p:txBody>
          <a:bodyPr wrap="square">
            <a:spAutoFit/>
          </a:bodyPr>
          <a:lstStyle/>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1: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2: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3: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4: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00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3C5FCADE-E925-ED77-5739-39AA438DF6F0}"/>
              </a:ext>
            </a:extLst>
          </p:cNvPr>
          <p:cNvSpPr txBox="1"/>
          <p:nvPr/>
        </p:nvSpPr>
        <p:spPr>
          <a:xfrm>
            <a:off x="7342411" y="267998"/>
            <a:ext cx="4702631" cy="830997"/>
          </a:xfrm>
          <a:prstGeom prst="rect">
            <a:avLst/>
          </a:prstGeom>
          <a:noFill/>
        </p:spPr>
        <p:txBody>
          <a:bodyPr wrap="square" rtlCol="0">
            <a:spAutoFit/>
          </a:bodyPr>
          <a:lstStyle/>
          <a:p>
            <a:r>
              <a:rPr lang="en-US" sz="1200" b="1">
                <a:solidFill>
                  <a:srgbClr val="DC4405"/>
                </a:solidFill>
                <a:latin typeface="Open Sans" panose="020B0606030504020204" pitchFamily="34" charset="0"/>
                <a:ea typeface="Open Sans" panose="020B0606030504020204" pitchFamily="34" charset="0"/>
                <a:cs typeface="Open Sans" panose="020B0606030504020204" pitchFamily="34" charset="0"/>
              </a:rPr>
              <a:t>Directions</a:t>
            </a:r>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Using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Gale In Context: (insert name of resource here)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 find the answer to each question below.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Click the Gale logo to go back to the main page.</a:t>
            </a:r>
          </a:p>
        </p:txBody>
      </p:sp>
      <p:sp>
        <p:nvSpPr>
          <p:cNvPr id="17" name="Rectangle 16">
            <a:hlinkClick r:id="rId3" action="ppaction://hlinksldjump"/>
            <a:extLst>
              <a:ext uri="{FF2B5EF4-FFF2-40B4-BE49-F238E27FC236}">
                <a16:creationId xmlns:a16="http://schemas.microsoft.com/office/drawing/2014/main" id="{D460A65B-3BB0-CC35-89AF-9707E1D6E847}"/>
              </a:ext>
            </a:extLst>
          </p:cNvPr>
          <p:cNvSpPr/>
          <p:nvPr/>
        </p:nvSpPr>
        <p:spPr>
          <a:xfrm>
            <a:off x="9648825" y="5876925"/>
            <a:ext cx="2334168"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C86D1C-D273-0A26-4748-77D482CA66F4}"/>
              </a:ext>
            </a:extLst>
          </p:cNvPr>
          <p:cNvSpPr/>
          <p:nvPr/>
        </p:nvSpPr>
        <p:spPr>
          <a:xfrm>
            <a:off x="165463" y="81120"/>
            <a:ext cx="1844312" cy="12047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Place an image of your choosing here</a:t>
            </a:r>
          </a:p>
        </p:txBody>
      </p:sp>
    </p:spTree>
    <p:extLst>
      <p:ext uri="{BB962C8B-B14F-4D97-AF65-F5344CB8AC3E}">
        <p14:creationId xmlns:p14="http://schemas.microsoft.com/office/powerpoint/2010/main" val="228362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BA6F3B8-1E37-9B1D-BA72-D1BCB05BD98D}"/>
              </a:ext>
            </a:extLst>
          </p:cNvPr>
          <p:cNvSpPr txBox="1"/>
          <p:nvPr/>
        </p:nvSpPr>
        <p:spPr>
          <a:xfrm>
            <a:off x="2095500" y="81120"/>
            <a:ext cx="5184862" cy="769441"/>
          </a:xfrm>
          <a:prstGeom prst="rect">
            <a:avLst/>
          </a:prstGeom>
          <a:noFill/>
        </p:spPr>
        <p:txBody>
          <a:bodyPr wrap="square" rtlCol="0">
            <a:spAutoFit/>
          </a:bodyPr>
          <a:lstStyle/>
          <a:p>
            <a:r>
              <a:rPr lang="en-US" b="1" i="1">
                <a:solidFill>
                  <a:srgbClr val="003865"/>
                </a:solidFill>
                <a:latin typeface="Open Sans" panose="020B0606030504020204" pitchFamily="34" charset="0"/>
                <a:ea typeface="Open Sans" panose="020B0606030504020204" pitchFamily="34" charset="0"/>
                <a:cs typeface="Open Sans" panose="020B0606030504020204" pitchFamily="34" charset="0"/>
              </a:rPr>
              <a:t>Option Nine </a:t>
            </a:r>
          </a:p>
          <a:p>
            <a:endParaRPr lang="en-US" sz="800" b="1" i="1">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i="1">
                <a:solidFill>
                  <a:srgbClr val="DC4405"/>
                </a:solidFill>
                <a:latin typeface="Open Sans" panose="020B0606030504020204" pitchFamily="34" charset="0"/>
                <a:ea typeface="Open Sans" panose="020B0606030504020204" pitchFamily="34" charset="0"/>
                <a:cs typeface="Open Sans" panose="020B0606030504020204" pitchFamily="34" charset="0"/>
              </a:rPr>
              <a:t>Get Link for students to use to find answers</a:t>
            </a:r>
          </a:p>
        </p:txBody>
      </p:sp>
      <p:cxnSp>
        <p:nvCxnSpPr>
          <p:cNvPr id="14" name="Straight Connector 13">
            <a:extLst>
              <a:ext uri="{FF2B5EF4-FFF2-40B4-BE49-F238E27FC236}">
                <a16:creationId xmlns:a16="http://schemas.microsoft.com/office/drawing/2014/main" id="{B3ADDC93-6C45-006F-79F7-6AE87474A80D}"/>
              </a:ext>
            </a:extLst>
          </p:cNvPr>
          <p:cNvCxnSpPr>
            <a:cxnSpLocks/>
          </p:cNvCxnSpPr>
          <p:nvPr/>
        </p:nvCxnSpPr>
        <p:spPr>
          <a:xfrm>
            <a:off x="165464" y="1368841"/>
            <a:ext cx="11836036" cy="0"/>
          </a:xfrm>
          <a:prstGeom prst="line">
            <a:avLst/>
          </a:prstGeom>
          <a:ln w="19050">
            <a:solidFill>
              <a:srgbClr val="00A9E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3DB9A1-B2E8-BE72-818B-8973BD839C92}"/>
              </a:ext>
            </a:extLst>
          </p:cNvPr>
          <p:cNvSpPr txBox="1"/>
          <p:nvPr/>
        </p:nvSpPr>
        <p:spPr>
          <a:xfrm>
            <a:off x="209007" y="1546931"/>
            <a:ext cx="11836035" cy="4493538"/>
          </a:xfrm>
          <a:prstGeom prst="rect">
            <a:avLst/>
          </a:prstGeom>
          <a:noFill/>
        </p:spPr>
        <p:txBody>
          <a:bodyPr wrap="square">
            <a:spAutoFit/>
          </a:bodyPr>
          <a:lstStyle/>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1: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2: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3: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4: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00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EA5E3466-6BBA-26AF-3074-6B5486BB7950}"/>
              </a:ext>
            </a:extLst>
          </p:cNvPr>
          <p:cNvSpPr txBox="1"/>
          <p:nvPr/>
        </p:nvSpPr>
        <p:spPr>
          <a:xfrm>
            <a:off x="7342411" y="267998"/>
            <a:ext cx="4702631" cy="830997"/>
          </a:xfrm>
          <a:prstGeom prst="rect">
            <a:avLst/>
          </a:prstGeom>
          <a:noFill/>
        </p:spPr>
        <p:txBody>
          <a:bodyPr wrap="square" rtlCol="0">
            <a:spAutoFit/>
          </a:bodyPr>
          <a:lstStyle/>
          <a:p>
            <a:r>
              <a:rPr lang="en-US" sz="1200" b="1">
                <a:solidFill>
                  <a:srgbClr val="DC4405"/>
                </a:solidFill>
                <a:latin typeface="Open Sans" panose="020B0606030504020204" pitchFamily="34" charset="0"/>
                <a:ea typeface="Open Sans" panose="020B0606030504020204" pitchFamily="34" charset="0"/>
                <a:cs typeface="Open Sans" panose="020B0606030504020204" pitchFamily="34" charset="0"/>
              </a:rPr>
              <a:t>Directions</a:t>
            </a:r>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Using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Gale In Context: (insert name of resource here)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 find the answer to each question below.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Click the Gale logo to go back to the main page.</a:t>
            </a:r>
          </a:p>
        </p:txBody>
      </p:sp>
      <p:sp>
        <p:nvSpPr>
          <p:cNvPr id="17" name="Rectangle 16">
            <a:hlinkClick r:id="rId3" action="ppaction://hlinksldjump"/>
            <a:extLst>
              <a:ext uri="{FF2B5EF4-FFF2-40B4-BE49-F238E27FC236}">
                <a16:creationId xmlns:a16="http://schemas.microsoft.com/office/drawing/2014/main" id="{0DE2E25B-C2DD-553B-4B39-7990D157B9EC}"/>
              </a:ext>
            </a:extLst>
          </p:cNvPr>
          <p:cNvSpPr/>
          <p:nvPr/>
        </p:nvSpPr>
        <p:spPr>
          <a:xfrm>
            <a:off x="9648825" y="5876925"/>
            <a:ext cx="2334168"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BC5DFE-33EB-8F32-99B7-FAD6C43F01D2}"/>
              </a:ext>
            </a:extLst>
          </p:cNvPr>
          <p:cNvSpPr/>
          <p:nvPr/>
        </p:nvSpPr>
        <p:spPr>
          <a:xfrm>
            <a:off x="165463" y="81120"/>
            <a:ext cx="1844312" cy="12047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Place an image of your choosing here</a:t>
            </a:r>
          </a:p>
        </p:txBody>
      </p:sp>
    </p:spTree>
    <p:extLst>
      <p:ext uri="{BB962C8B-B14F-4D97-AF65-F5344CB8AC3E}">
        <p14:creationId xmlns:p14="http://schemas.microsoft.com/office/powerpoint/2010/main" val="3650335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rk board&#10;&#10;Description automatically generated">
            <a:extLst>
              <a:ext uri="{FF2B5EF4-FFF2-40B4-BE49-F238E27FC236}">
                <a16:creationId xmlns:a16="http://schemas.microsoft.com/office/drawing/2014/main" id="{77801CD5-BE3F-3ED9-7618-D94B7A2C1337}"/>
              </a:ext>
            </a:extLst>
          </p:cNvPr>
          <p:cNvPicPr>
            <a:picLocks noChangeAspect="1"/>
          </p:cNvPicPr>
          <p:nvPr/>
        </p:nvPicPr>
        <p:blipFill rotWithShape="1">
          <a:blip r:embed="rId3">
            <a:extLst>
              <a:ext uri="{28A0092B-C50C-407E-A947-70E740481C1C}">
                <a14:useLocalDpi xmlns:a14="http://schemas.microsoft.com/office/drawing/2010/main" val="0"/>
              </a:ext>
            </a:extLst>
          </a:blip>
          <a:srcRect r="1082"/>
          <a:stretch/>
        </p:blipFill>
        <p:spPr>
          <a:xfrm>
            <a:off x="0" y="0"/>
            <a:ext cx="12192000" cy="6057900"/>
          </a:xfrm>
          <a:prstGeom prst="rect">
            <a:avLst/>
          </a:prstGeom>
        </p:spPr>
      </p:pic>
      <p:sp>
        <p:nvSpPr>
          <p:cNvPr id="4" name="TextBox 3">
            <a:extLst>
              <a:ext uri="{FF2B5EF4-FFF2-40B4-BE49-F238E27FC236}">
                <a16:creationId xmlns:a16="http://schemas.microsoft.com/office/drawing/2014/main" id="{4571A821-43B3-C499-CBDC-007936C96872}"/>
              </a:ext>
            </a:extLst>
          </p:cNvPr>
          <p:cNvSpPr txBox="1"/>
          <p:nvPr/>
        </p:nvSpPr>
        <p:spPr>
          <a:xfrm>
            <a:off x="381000" y="0"/>
            <a:ext cx="2266950" cy="6057901"/>
          </a:xfrm>
          <a:prstGeom prst="rect">
            <a:avLst/>
          </a:prstGeom>
          <a:solidFill>
            <a:srgbClr val="DC4405">
              <a:alpha val="82000"/>
            </a:srgbClr>
          </a:solidFill>
        </p:spPr>
        <p:txBody>
          <a:bodyPr wrap="square" rtlCol="0" anchor="ctr" anchorCtr="0">
            <a:noAutofit/>
          </a:bodyPr>
          <a:lstStyle/>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r>
              <a:rPr lang="en-US" b="1">
                <a:solidFill>
                  <a:schemeClr val="bg1"/>
                </a:solidFill>
                <a:latin typeface="+mj-lt"/>
              </a:rPr>
              <a:t>What do you want to learn about?</a:t>
            </a:r>
          </a:p>
        </p:txBody>
      </p:sp>
      <p:pic>
        <p:nvPicPr>
          <p:cNvPr id="6" name="Graphic 5" descr="Idea with solid fill">
            <a:extLst>
              <a:ext uri="{FF2B5EF4-FFF2-40B4-BE49-F238E27FC236}">
                <a16:creationId xmlns:a16="http://schemas.microsoft.com/office/drawing/2014/main" id="{937D5ACA-C084-3B9C-DA10-59444F9EB9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462" y="1704975"/>
            <a:ext cx="1724025" cy="1724025"/>
          </a:xfrm>
          <a:prstGeom prst="rect">
            <a:avLst/>
          </a:prstGeom>
        </p:spPr>
      </p:pic>
      <p:sp>
        <p:nvSpPr>
          <p:cNvPr id="7" name="TextBox 6">
            <a:hlinkClick r:id="rId6" action="ppaction://hlinksldjump"/>
            <a:extLst>
              <a:ext uri="{FF2B5EF4-FFF2-40B4-BE49-F238E27FC236}">
                <a16:creationId xmlns:a16="http://schemas.microsoft.com/office/drawing/2014/main" id="{F8D3B403-93FD-380A-E254-D44619BDC16D}"/>
              </a:ext>
            </a:extLst>
          </p:cNvPr>
          <p:cNvSpPr txBox="1"/>
          <p:nvPr/>
        </p:nvSpPr>
        <p:spPr>
          <a:xfrm>
            <a:off x="3081338" y="582870"/>
            <a:ext cx="2447925" cy="1265456"/>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The Solar System</a:t>
            </a:r>
          </a:p>
        </p:txBody>
      </p:sp>
      <p:sp>
        <p:nvSpPr>
          <p:cNvPr id="8" name="TextBox 7">
            <a:extLst>
              <a:ext uri="{FF2B5EF4-FFF2-40B4-BE49-F238E27FC236}">
                <a16:creationId xmlns:a16="http://schemas.microsoft.com/office/drawing/2014/main" id="{E9721964-1A7C-8CAD-CFFB-68CD028A0527}"/>
              </a:ext>
            </a:extLst>
          </p:cNvPr>
          <p:cNvSpPr txBox="1"/>
          <p:nvPr/>
        </p:nvSpPr>
        <p:spPr>
          <a:xfrm>
            <a:off x="6222206" y="582870"/>
            <a:ext cx="2447925" cy="1265456"/>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a:defRPr b="1">
                <a:solidFill>
                  <a:schemeClr val="bg1"/>
                </a:solidFill>
                <a:latin typeface="+mj-lt"/>
              </a:defRPr>
            </a:lvl1pPr>
          </a:lstStyle>
          <a:p>
            <a:r>
              <a:rPr lang="en-US"/>
              <a:t>The Sun</a:t>
            </a:r>
          </a:p>
        </p:txBody>
      </p:sp>
      <p:sp>
        <p:nvSpPr>
          <p:cNvPr id="9" name="TextBox 8">
            <a:extLst>
              <a:ext uri="{FF2B5EF4-FFF2-40B4-BE49-F238E27FC236}">
                <a16:creationId xmlns:a16="http://schemas.microsoft.com/office/drawing/2014/main" id="{E0B97227-E308-8BE4-EB04-E70FADE735A1}"/>
              </a:ext>
            </a:extLst>
          </p:cNvPr>
          <p:cNvSpPr txBox="1"/>
          <p:nvPr/>
        </p:nvSpPr>
        <p:spPr>
          <a:xfrm>
            <a:off x="9363075" y="582870"/>
            <a:ext cx="2447925" cy="1265456"/>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a:defRPr b="1">
                <a:solidFill>
                  <a:schemeClr val="bg1"/>
                </a:solidFill>
                <a:latin typeface="+mj-lt"/>
              </a:defRPr>
            </a:lvl1pPr>
          </a:lstStyle>
          <a:p>
            <a:r>
              <a:rPr lang="en-US"/>
              <a:t>The Earth</a:t>
            </a:r>
          </a:p>
        </p:txBody>
      </p:sp>
      <p:sp>
        <p:nvSpPr>
          <p:cNvPr id="10" name="TextBox 9">
            <a:extLst>
              <a:ext uri="{FF2B5EF4-FFF2-40B4-BE49-F238E27FC236}">
                <a16:creationId xmlns:a16="http://schemas.microsoft.com/office/drawing/2014/main" id="{2485DAF1-92E2-BDD8-F5A5-26C883AE18C6}"/>
              </a:ext>
            </a:extLst>
          </p:cNvPr>
          <p:cNvSpPr txBox="1"/>
          <p:nvPr/>
        </p:nvSpPr>
        <p:spPr>
          <a:xfrm>
            <a:off x="9339260" y="4291786"/>
            <a:ext cx="2447925" cy="1265454"/>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a:defRPr b="1">
                <a:solidFill>
                  <a:schemeClr val="bg1"/>
                </a:solidFill>
                <a:latin typeface="+mj-lt"/>
              </a:defRPr>
            </a:lvl1pPr>
          </a:lstStyle>
          <a:p>
            <a:r>
              <a:rPr lang="en-US"/>
              <a:t>Eclipses</a:t>
            </a:r>
          </a:p>
        </p:txBody>
      </p:sp>
      <p:sp>
        <p:nvSpPr>
          <p:cNvPr id="11" name="TextBox 10">
            <a:extLst>
              <a:ext uri="{FF2B5EF4-FFF2-40B4-BE49-F238E27FC236}">
                <a16:creationId xmlns:a16="http://schemas.microsoft.com/office/drawing/2014/main" id="{9D450DA0-B7EB-3E2F-8BC8-FEA8174E4F34}"/>
              </a:ext>
            </a:extLst>
          </p:cNvPr>
          <p:cNvSpPr txBox="1"/>
          <p:nvPr/>
        </p:nvSpPr>
        <p:spPr>
          <a:xfrm>
            <a:off x="6196012" y="4291786"/>
            <a:ext cx="2447925" cy="1265454"/>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a:defRPr b="1">
                <a:solidFill>
                  <a:schemeClr val="bg1"/>
                </a:solidFill>
                <a:latin typeface="+mj-lt"/>
              </a:defRPr>
            </a:lvl1pPr>
          </a:lstStyle>
          <a:p>
            <a:r>
              <a:rPr lang="en-US"/>
              <a:t>Planetary Motion</a:t>
            </a:r>
          </a:p>
        </p:txBody>
      </p:sp>
      <p:sp>
        <p:nvSpPr>
          <p:cNvPr id="12" name="TextBox 11">
            <a:extLst>
              <a:ext uri="{FF2B5EF4-FFF2-40B4-BE49-F238E27FC236}">
                <a16:creationId xmlns:a16="http://schemas.microsoft.com/office/drawing/2014/main" id="{1DA5BF45-549E-B65A-3BCF-F6621548765E}"/>
              </a:ext>
            </a:extLst>
          </p:cNvPr>
          <p:cNvSpPr txBox="1"/>
          <p:nvPr/>
        </p:nvSpPr>
        <p:spPr>
          <a:xfrm>
            <a:off x="9339260" y="2456376"/>
            <a:ext cx="2447925" cy="1265456"/>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a:defRPr b="1">
                <a:solidFill>
                  <a:schemeClr val="bg1"/>
                </a:solidFill>
                <a:latin typeface="+mj-lt"/>
              </a:defRPr>
            </a:lvl1pPr>
          </a:lstStyle>
          <a:p>
            <a:r>
              <a:rPr lang="en-US"/>
              <a:t>Comets vs. Asteroids</a:t>
            </a:r>
          </a:p>
        </p:txBody>
      </p:sp>
      <p:sp>
        <p:nvSpPr>
          <p:cNvPr id="13" name="TextBox 12">
            <a:extLst>
              <a:ext uri="{FF2B5EF4-FFF2-40B4-BE49-F238E27FC236}">
                <a16:creationId xmlns:a16="http://schemas.microsoft.com/office/drawing/2014/main" id="{6FE421CB-9CC6-B902-7DCD-C626FE8700C2}"/>
              </a:ext>
            </a:extLst>
          </p:cNvPr>
          <p:cNvSpPr txBox="1"/>
          <p:nvPr/>
        </p:nvSpPr>
        <p:spPr>
          <a:xfrm>
            <a:off x="6226968" y="2456379"/>
            <a:ext cx="2447925" cy="1265455"/>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a:defRPr b="1">
                <a:solidFill>
                  <a:schemeClr val="bg1"/>
                </a:solidFill>
                <a:latin typeface="+mj-lt"/>
              </a:defRPr>
            </a:lvl1pPr>
          </a:lstStyle>
          <a:p>
            <a:r>
              <a:rPr lang="en-US"/>
              <a:t>The Outer Planets</a:t>
            </a:r>
          </a:p>
        </p:txBody>
      </p:sp>
      <p:sp>
        <p:nvSpPr>
          <p:cNvPr id="14" name="TextBox 13">
            <a:extLst>
              <a:ext uri="{FF2B5EF4-FFF2-40B4-BE49-F238E27FC236}">
                <a16:creationId xmlns:a16="http://schemas.microsoft.com/office/drawing/2014/main" id="{4C4C48A0-65E5-55F3-C957-A29A1FEC2CE7}"/>
              </a:ext>
            </a:extLst>
          </p:cNvPr>
          <p:cNvSpPr txBox="1"/>
          <p:nvPr/>
        </p:nvSpPr>
        <p:spPr>
          <a:xfrm>
            <a:off x="3081338" y="2456378"/>
            <a:ext cx="2447925" cy="1265456"/>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a:defRPr b="1">
                <a:solidFill>
                  <a:schemeClr val="bg1"/>
                </a:solidFill>
                <a:latin typeface="+mj-lt"/>
              </a:defRPr>
            </a:lvl1pPr>
          </a:lstStyle>
          <a:p>
            <a:r>
              <a:rPr lang="en-US"/>
              <a:t>The Inner Planets</a:t>
            </a:r>
          </a:p>
        </p:txBody>
      </p:sp>
      <p:sp>
        <p:nvSpPr>
          <p:cNvPr id="15" name="TextBox 14">
            <a:extLst>
              <a:ext uri="{FF2B5EF4-FFF2-40B4-BE49-F238E27FC236}">
                <a16:creationId xmlns:a16="http://schemas.microsoft.com/office/drawing/2014/main" id="{36CF311E-2045-CC6B-3CC3-CEA93D85ED50}"/>
              </a:ext>
            </a:extLst>
          </p:cNvPr>
          <p:cNvSpPr txBox="1"/>
          <p:nvPr/>
        </p:nvSpPr>
        <p:spPr>
          <a:xfrm>
            <a:off x="3081338" y="4291786"/>
            <a:ext cx="2447925" cy="1265455"/>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a:defRPr b="1">
                <a:solidFill>
                  <a:schemeClr val="bg1"/>
                </a:solidFill>
                <a:latin typeface="+mj-lt"/>
              </a:defRPr>
            </a:lvl1pPr>
          </a:lstStyle>
          <a:p>
            <a:r>
              <a:rPr lang="en-US"/>
              <a:t>Earth’s Moon</a:t>
            </a:r>
          </a:p>
        </p:txBody>
      </p:sp>
      <p:sp>
        <p:nvSpPr>
          <p:cNvPr id="5" name="TextBox 4">
            <a:extLst>
              <a:ext uri="{FF2B5EF4-FFF2-40B4-BE49-F238E27FC236}">
                <a16:creationId xmlns:a16="http://schemas.microsoft.com/office/drawing/2014/main" id="{8106DDBF-F0E9-F20A-102D-65FD3C125208}"/>
              </a:ext>
            </a:extLst>
          </p:cNvPr>
          <p:cNvSpPr txBox="1"/>
          <p:nvPr/>
        </p:nvSpPr>
        <p:spPr>
          <a:xfrm>
            <a:off x="3081338" y="6165292"/>
            <a:ext cx="6992302" cy="584775"/>
          </a:xfrm>
          <a:prstGeom prst="rect">
            <a:avLst/>
          </a:prstGeom>
          <a:noFill/>
        </p:spPr>
        <p:txBody>
          <a:bodyPr wrap="square">
            <a:spAutoFit/>
          </a:bodyPr>
          <a:lstStyle/>
          <a:p>
            <a:pPr marL="0" indent="0">
              <a:buNone/>
            </a:pPr>
            <a:r>
              <a:rPr lang="en-US" sz="1600" b="1" u="sng"/>
              <a:t>NOTE: This slide is a sample of a pre-made board. The linking is not accurate and just added to show you the flow of the activity.</a:t>
            </a:r>
          </a:p>
        </p:txBody>
      </p:sp>
    </p:spTree>
    <p:extLst>
      <p:ext uri="{BB962C8B-B14F-4D97-AF65-F5344CB8AC3E}">
        <p14:creationId xmlns:p14="http://schemas.microsoft.com/office/powerpoint/2010/main" val="415369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B06869-254E-2580-E7BA-4D3414FD3224}"/>
              </a:ext>
            </a:extLst>
          </p:cNvPr>
          <p:cNvSpPr txBox="1"/>
          <p:nvPr/>
        </p:nvSpPr>
        <p:spPr>
          <a:xfrm>
            <a:off x="2095500" y="81120"/>
            <a:ext cx="5184862" cy="1231106"/>
          </a:xfrm>
          <a:prstGeom prst="rect">
            <a:avLst/>
          </a:prstGeom>
          <a:noFill/>
        </p:spPr>
        <p:txBody>
          <a:bodyPr wrap="square" rtlCol="0">
            <a:spAutoFit/>
          </a:bodyPr>
          <a:lstStyle/>
          <a:p>
            <a:r>
              <a:rPr lang="en-US" b="1" i="1">
                <a:solidFill>
                  <a:srgbClr val="003865"/>
                </a:solidFill>
                <a:latin typeface="Open Sans" panose="020B0606030504020204" pitchFamily="34" charset="0"/>
                <a:ea typeface="Open Sans" panose="020B0606030504020204" pitchFamily="34" charset="0"/>
                <a:cs typeface="Open Sans" panose="020B0606030504020204" pitchFamily="34" charset="0"/>
              </a:rPr>
              <a:t>The Solar System</a:t>
            </a:r>
          </a:p>
          <a:p>
            <a:endParaRPr lang="en-US" sz="800" b="1" i="1">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600" u="sng">
                <a:solidFill>
                  <a:srgbClr val="DC4405"/>
                </a:solidFill>
                <a:latin typeface="Open Sans" panose="020B0606030504020204" pitchFamily="34" charset="0"/>
                <a:ea typeface="Open Sans" panose="020B0606030504020204" pitchFamily="34" charset="0"/>
                <a:cs typeface="Open Sans" panose="020B0606030504020204" pitchFamily="34" charset="0"/>
              </a:rPr>
              <a:t>This is where you will paste the “Get Link” you would like students to use to find answers to the questions you write below. </a:t>
            </a:r>
            <a:endParaRPr lang="en-US" sz="1600" i="1">
              <a:solidFill>
                <a:srgbClr val="DC4405"/>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7D14493D-24F7-3791-5C65-D511682C7722}"/>
              </a:ext>
            </a:extLst>
          </p:cNvPr>
          <p:cNvCxnSpPr>
            <a:cxnSpLocks/>
          </p:cNvCxnSpPr>
          <p:nvPr/>
        </p:nvCxnSpPr>
        <p:spPr>
          <a:xfrm>
            <a:off x="165464" y="1368841"/>
            <a:ext cx="11836036" cy="0"/>
          </a:xfrm>
          <a:prstGeom prst="line">
            <a:avLst/>
          </a:prstGeom>
          <a:ln w="19050">
            <a:solidFill>
              <a:srgbClr val="00A9E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DED6CA-F0AD-27FA-14DD-3D2309EF76A9}"/>
              </a:ext>
            </a:extLst>
          </p:cNvPr>
          <p:cNvSpPr txBox="1"/>
          <p:nvPr/>
        </p:nvSpPr>
        <p:spPr>
          <a:xfrm>
            <a:off x="123282" y="1546931"/>
            <a:ext cx="11982993" cy="4862870"/>
          </a:xfrm>
          <a:prstGeom prst="rect">
            <a:avLst/>
          </a:prstGeom>
          <a:noFill/>
        </p:spPr>
        <p:txBody>
          <a:bodyPr wrap="square">
            <a:spAutoFit/>
          </a:bodyPr>
          <a:lstStyle/>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1: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  </a:t>
            </a:r>
          </a:p>
          <a:p>
            <a:pPr marL="228600" indent="-228600">
              <a:buAutoNum type="arabicPeriod"/>
            </a:pP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Students will paste the citation for the piece of content they used to find their answer here. This is important to leave if you are linking to a Topic Page above that students will choose which piece of content to get their answers from. If you are linking to a specific piece of content, you can delete the “source” from each question as you have already provided the source for them.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2: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3: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4: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00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5DAD50BD-3C81-AD95-1B80-F99E6E02EEBB}"/>
              </a:ext>
            </a:extLst>
          </p:cNvPr>
          <p:cNvSpPr txBox="1"/>
          <p:nvPr/>
        </p:nvSpPr>
        <p:spPr>
          <a:xfrm>
            <a:off x="7342411" y="267998"/>
            <a:ext cx="4702631" cy="830997"/>
          </a:xfrm>
          <a:prstGeom prst="rect">
            <a:avLst/>
          </a:prstGeom>
          <a:noFill/>
        </p:spPr>
        <p:txBody>
          <a:bodyPr wrap="square" rtlCol="0">
            <a:spAutoFit/>
          </a:bodyPr>
          <a:lstStyle/>
          <a:p>
            <a:r>
              <a:rPr lang="en-US" sz="1200" b="1">
                <a:solidFill>
                  <a:srgbClr val="DC4405"/>
                </a:solidFill>
                <a:latin typeface="Open Sans" panose="020B0606030504020204" pitchFamily="34" charset="0"/>
                <a:ea typeface="Open Sans" panose="020B0606030504020204" pitchFamily="34" charset="0"/>
                <a:cs typeface="Open Sans" panose="020B0606030504020204" pitchFamily="34" charset="0"/>
              </a:rPr>
              <a:t>Directions</a:t>
            </a:r>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Using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Gale In Context: (insert name of resource here)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 find the answer to each question below.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Click the Gale logo to go back to the main page.</a:t>
            </a:r>
          </a:p>
        </p:txBody>
      </p:sp>
      <p:sp>
        <p:nvSpPr>
          <p:cNvPr id="11" name="Rectangle 10">
            <a:hlinkClick r:id="rId3" action="ppaction://hlinksldjump"/>
            <a:extLst>
              <a:ext uri="{FF2B5EF4-FFF2-40B4-BE49-F238E27FC236}">
                <a16:creationId xmlns:a16="http://schemas.microsoft.com/office/drawing/2014/main" id="{4952C175-41BB-299B-AC4B-21559896DD13}"/>
              </a:ext>
            </a:extLst>
          </p:cNvPr>
          <p:cNvSpPr/>
          <p:nvPr/>
        </p:nvSpPr>
        <p:spPr>
          <a:xfrm>
            <a:off x="9648825" y="5876925"/>
            <a:ext cx="2334168"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Planetary model">
            <a:extLst>
              <a:ext uri="{FF2B5EF4-FFF2-40B4-BE49-F238E27FC236}">
                <a16:creationId xmlns:a16="http://schemas.microsoft.com/office/drawing/2014/main" id="{73C3AC28-A86B-0389-987E-BC86CAFE5C02}"/>
              </a:ext>
            </a:extLst>
          </p:cNvPr>
          <p:cNvSpPr/>
          <p:nvPr/>
        </p:nvSpPr>
        <p:spPr>
          <a:xfrm>
            <a:off x="165463" y="81120"/>
            <a:ext cx="1844312" cy="120475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13" name="TextBox 12">
            <a:extLst>
              <a:ext uri="{FF2B5EF4-FFF2-40B4-BE49-F238E27FC236}">
                <a16:creationId xmlns:a16="http://schemas.microsoft.com/office/drawing/2014/main" id="{A1A0CC31-B533-6FC1-2B3E-CCEFD402E800}"/>
              </a:ext>
            </a:extLst>
          </p:cNvPr>
          <p:cNvSpPr txBox="1"/>
          <p:nvPr/>
        </p:nvSpPr>
        <p:spPr>
          <a:xfrm>
            <a:off x="3020921" y="6198185"/>
            <a:ext cx="6504622" cy="338554"/>
          </a:xfrm>
          <a:prstGeom prst="rect">
            <a:avLst/>
          </a:prstGeom>
          <a:noFill/>
        </p:spPr>
        <p:txBody>
          <a:bodyPr wrap="square">
            <a:spAutoFit/>
          </a:bodyPr>
          <a:lstStyle/>
          <a:p>
            <a:pPr marL="0" indent="0" algn="ctr">
              <a:buNone/>
            </a:pPr>
            <a:r>
              <a:rPr lang="en-US" sz="1600" b="1" u="sng"/>
              <a:t>NOTE: This slide is a sample.</a:t>
            </a:r>
          </a:p>
        </p:txBody>
      </p:sp>
    </p:spTree>
    <p:extLst>
      <p:ext uri="{BB962C8B-B14F-4D97-AF65-F5344CB8AC3E}">
        <p14:creationId xmlns:p14="http://schemas.microsoft.com/office/powerpoint/2010/main" val="260478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rk board&#10;&#10;Description automatically generated">
            <a:extLst>
              <a:ext uri="{FF2B5EF4-FFF2-40B4-BE49-F238E27FC236}">
                <a16:creationId xmlns:a16="http://schemas.microsoft.com/office/drawing/2014/main" id="{77801CD5-BE3F-3ED9-7618-D94B7A2C1337}"/>
              </a:ext>
            </a:extLst>
          </p:cNvPr>
          <p:cNvPicPr>
            <a:picLocks noChangeAspect="1"/>
          </p:cNvPicPr>
          <p:nvPr/>
        </p:nvPicPr>
        <p:blipFill rotWithShape="1">
          <a:blip r:embed="rId3">
            <a:extLst>
              <a:ext uri="{28A0092B-C50C-407E-A947-70E740481C1C}">
                <a14:useLocalDpi xmlns:a14="http://schemas.microsoft.com/office/drawing/2010/main" val="0"/>
              </a:ext>
            </a:extLst>
          </a:blip>
          <a:srcRect r="1082"/>
          <a:stretch/>
        </p:blipFill>
        <p:spPr>
          <a:xfrm>
            <a:off x="0" y="0"/>
            <a:ext cx="12192000" cy="6057900"/>
          </a:xfrm>
          <a:prstGeom prst="rect">
            <a:avLst/>
          </a:prstGeom>
        </p:spPr>
      </p:pic>
      <p:sp>
        <p:nvSpPr>
          <p:cNvPr id="4" name="TextBox 3">
            <a:extLst>
              <a:ext uri="{FF2B5EF4-FFF2-40B4-BE49-F238E27FC236}">
                <a16:creationId xmlns:a16="http://schemas.microsoft.com/office/drawing/2014/main" id="{4571A821-43B3-C499-CBDC-007936C96872}"/>
              </a:ext>
            </a:extLst>
          </p:cNvPr>
          <p:cNvSpPr txBox="1"/>
          <p:nvPr/>
        </p:nvSpPr>
        <p:spPr>
          <a:xfrm>
            <a:off x="381000" y="0"/>
            <a:ext cx="2266950" cy="6057901"/>
          </a:xfrm>
          <a:prstGeom prst="rect">
            <a:avLst/>
          </a:prstGeom>
          <a:solidFill>
            <a:srgbClr val="DC4405">
              <a:alpha val="82000"/>
            </a:srgbClr>
          </a:solidFill>
        </p:spPr>
        <p:txBody>
          <a:bodyPr wrap="square" rtlCol="0" anchor="ctr" anchorCtr="0">
            <a:noAutofit/>
          </a:bodyPr>
          <a:lstStyle/>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endParaRPr lang="en-US" b="1">
              <a:solidFill>
                <a:schemeClr val="bg1"/>
              </a:solidFill>
              <a:latin typeface="+mj-lt"/>
            </a:endParaRPr>
          </a:p>
          <a:p>
            <a:pPr algn="ctr"/>
            <a:r>
              <a:rPr lang="en-US" b="1">
                <a:solidFill>
                  <a:schemeClr val="bg1"/>
                </a:solidFill>
                <a:latin typeface="+mj-lt"/>
              </a:rPr>
              <a:t>What do you want to learn about?</a:t>
            </a:r>
          </a:p>
        </p:txBody>
      </p:sp>
      <p:pic>
        <p:nvPicPr>
          <p:cNvPr id="6" name="Graphic 5" descr="Idea with solid fill">
            <a:extLst>
              <a:ext uri="{FF2B5EF4-FFF2-40B4-BE49-F238E27FC236}">
                <a16:creationId xmlns:a16="http://schemas.microsoft.com/office/drawing/2014/main" id="{937D5ACA-C084-3B9C-DA10-59444F9EB9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462" y="1704975"/>
            <a:ext cx="1724025" cy="1724025"/>
          </a:xfrm>
          <a:prstGeom prst="rect">
            <a:avLst/>
          </a:prstGeom>
        </p:spPr>
      </p:pic>
      <p:sp>
        <p:nvSpPr>
          <p:cNvPr id="7" name="TextBox 6">
            <a:hlinkClick r:id="rId6" action="ppaction://hlinksldjump"/>
            <a:extLst>
              <a:ext uri="{FF2B5EF4-FFF2-40B4-BE49-F238E27FC236}">
                <a16:creationId xmlns:a16="http://schemas.microsoft.com/office/drawing/2014/main" id="{F8D3B403-93FD-380A-E254-D44619BDC16D}"/>
              </a:ext>
            </a:extLst>
          </p:cNvPr>
          <p:cNvSpPr txBox="1"/>
          <p:nvPr/>
        </p:nvSpPr>
        <p:spPr>
          <a:xfrm>
            <a:off x="3081338" y="582870"/>
            <a:ext cx="2447925" cy="1265456"/>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One</a:t>
            </a:r>
          </a:p>
        </p:txBody>
      </p:sp>
      <p:sp>
        <p:nvSpPr>
          <p:cNvPr id="8" name="TextBox 7">
            <a:hlinkClick r:id="rId7" action="ppaction://hlinksldjump"/>
            <a:extLst>
              <a:ext uri="{FF2B5EF4-FFF2-40B4-BE49-F238E27FC236}">
                <a16:creationId xmlns:a16="http://schemas.microsoft.com/office/drawing/2014/main" id="{E9721964-1A7C-8CAD-CFFB-68CD028A0527}"/>
              </a:ext>
            </a:extLst>
          </p:cNvPr>
          <p:cNvSpPr txBox="1"/>
          <p:nvPr/>
        </p:nvSpPr>
        <p:spPr>
          <a:xfrm>
            <a:off x="6222206" y="582870"/>
            <a:ext cx="2447925" cy="1265456"/>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Two</a:t>
            </a:r>
          </a:p>
        </p:txBody>
      </p:sp>
      <p:sp>
        <p:nvSpPr>
          <p:cNvPr id="9" name="TextBox 8">
            <a:hlinkClick r:id="rId8" action="ppaction://hlinksldjump"/>
            <a:extLst>
              <a:ext uri="{FF2B5EF4-FFF2-40B4-BE49-F238E27FC236}">
                <a16:creationId xmlns:a16="http://schemas.microsoft.com/office/drawing/2014/main" id="{E0B97227-E308-8BE4-EB04-E70FADE735A1}"/>
              </a:ext>
            </a:extLst>
          </p:cNvPr>
          <p:cNvSpPr txBox="1"/>
          <p:nvPr/>
        </p:nvSpPr>
        <p:spPr>
          <a:xfrm>
            <a:off x="9363075" y="582870"/>
            <a:ext cx="2447925" cy="1265456"/>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Three</a:t>
            </a:r>
          </a:p>
        </p:txBody>
      </p:sp>
      <p:sp>
        <p:nvSpPr>
          <p:cNvPr id="10" name="TextBox 9">
            <a:hlinkClick r:id="rId9" action="ppaction://hlinksldjump"/>
            <a:extLst>
              <a:ext uri="{FF2B5EF4-FFF2-40B4-BE49-F238E27FC236}">
                <a16:creationId xmlns:a16="http://schemas.microsoft.com/office/drawing/2014/main" id="{2485DAF1-92E2-BDD8-F5A5-26C883AE18C6}"/>
              </a:ext>
            </a:extLst>
          </p:cNvPr>
          <p:cNvSpPr txBox="1"/>
          <p:nvPr/>
        </p:nvSpPr>
        <p:spPr>
          <a:xfrm>
            <a:off x="9339260" y="4291786"/>
            <a:ext cx="2447925" cy="1265454"/>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Nine</a:t>
            </a:r>
          </a:p>
        </p:txBody>
      </p:sp>
      <p:sp>
        <p:nvSpPr>
          <p:cNvPr id="11" name="TextBox 10">
            <a:hlinkClick r:id="rId10" action="ppaction://hlinksldjump"/>
            <a:extLst>
              <a:ext uri="{FF2B5EF4-FFF2-40B4-BE49-F238E27FC236}">
                <a16:creationId xmlns:a16="http://schemas.microsoft.com/office/drawing/2014/main" id="{9D450DA0-B7EB-3E2F-8BC8-FEA8174E4F34}"/>
              </a:ext>
            </a:extLst>
          </p:cNvPr>
          <p:cNvSpPr txBox="1"/>
          <p:nvPr/>
        </p:nvSpPr>
        <p:spPr>
          <a:xfrm>
            <a:off x="6196012" y="4291786"/>
            <a:ext cx="2447925" cy="1265454"/>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Eight</a:t>
            </a:r>
          </a:p>
        </p:txBody>
      </p:sp>
      <p:sp>
        <p:nvSpPr>
          <p:cNvPr id="12" name="TextBox 11">
            <a:hlinkClick r:id="rId11" action="ppaction://hlinksldjump"/>
            <a:extLst>
              <a:ext uri="{FF2B5EF4-FFF2-40B4-BE49-F238E27FC236}">
                <a16:creationId xmlns:a16="http://schemas.microsoft.com/office/drawing/2014/main" id="{1DA5BF45-549E-B65A-3BCF-F6621548765E}"/>
              </a:ext>
            </a:extLst>
          </p:cNvPr>
          <p:cNvSpPr txBox="1"/>
          <p:nvPr/>
        </p:nvSpPr>
        <p:spPr>
          <a:xfrm>
            <a:off x="9339260" y="2456376"/>
            <a:ext cx="2447925" cy="1265456"/>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Six</a:t>
            </a:r>
          </a:p>
        </p:txBody>
      </p:sp>
      <p:sp>
        <p:nvSpPr>
          <p:cNvPr id="13" name="TextBox 12">
            <a:hlinkClick r:id="rId12" action="ppaction://hlinksldjump"/>
            <a:extLst>
              <a:ext uri="{FF2B5EF4-FFF2-40B4-BE49-F238E27FC236}">
                <a16:creationId xmlns:a16="http://schemas.microsoft.com/office/drawing/2014/main" id="{6FE421CB-9CC6-B902-7DCD-C626FE8700C2}"/>
              </a:ext>
            </a:extLst>
          </p:cNvPr>
          <p:cNvSpPr txBox="1"/>
          <p:nvPr/>
        </p:nvSpPr>
        <p:spPr>
          <a:xfrm>
            <a:off x="6226968" y="2456379"/>
            <a:ext cx="2447925" cy="1265455"/>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Five</a:t>
            </a:r>
          </a:p>
        </p:txBody>
      </p:sp>
      <p:sp>
        <p:nvSpPr>
          <p:cNvPr id="14" name="TextBox 13">
            <a:hlinkClick r:id="rId13" action="ppaction://hlinksldjump"/>
            <a:extLst>
              <a:ext uri="{FF2B5EF4-FFF2-40B4-BE49-F238E27FC236}">
                <a16:creationId xmlns:a16="http://schemas.microsoft.com/office/drawing/2014/main" id="{4C4C48A0-65E5-55F3-C957-A29A1FEC2CE7}"/>
              </a:ext>
            </a:extLst>
          </p:cNvPr>
          <p:cNvSpPr txBox="1"/>
          <p:nvPr/>
        </p:nvSpPr>
        <p:spPr>
          <a:xfrm>
            <a:off x="3081338" y="2456378"/>
            <a:ext cx="2447925" cy="1265456"/>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Four</a:t>
            </a:r>
          </a:p>
        </p:txBody>
      </p:sp>
      <p:sp>
        <p:nvSpPr>
          <p:cNvPr id="15" name="TextBox 14">
            <a:hlinkClick r:id="rId14" action="ppaction://hlinksldjump"/>
            <a:extLst>
              <a:ext uri="{FF2B5EF4-FFF2-40B4-BE49-F238E27FC236}">
                <a16:creationId xmlns:a16="http://schemas.microsoft.com/office/drawing/2014/main" id="{36CF311E-2045-CC6B-3CC3-CEA93D85ED50}"/>
              </a:ext>
            </a:extLst>
          </p:cNvPr>
          <p:cNvSpPr txBox="1"/>
          <p:nvPr/>
        </p:nvSpPr>
        <p:spPr>
          <a:xfrm>
            <a:off x="3081338" y="4291786"/>
            <a:ext cx="2447925" cy="1265455"/>
          </a:xfrm>
          <a:prstGeom prst="roundRect">
            <a:avLst/>
          </a:prstGeom>
          <a:solidFill>
            <a:srgbClr val="00A9E0"/>
          </a:solidFill>
          <a:effectLst>
            <a:outerShdw blurRad="50800" dist="38100" dir="2700000" algn="tl" rotWithShape="0">
              <a:prstClr val="black">
                <a:alpha val="40000"/>
              </a:prstClr>
            </a:outerShdw>
          </a:effectLst>
        </p:spPr>
        <p:txBody>
          <a:bodyPr wrap="square" rtlCol="0" anchor="ctr" anchorCtr="0">
            <a:noAutofit/>
          </a:bodyPr>
          <a:lstStyle/>
          <a:p>
            <a:pPr algn="ctr"/>
            <a:r>
              <a:rPr lang="en-US" b="1">
                <a:solidFill>
                  <a:schemeClr val="bg1"/>
                </a:solidFill>
                <a:latin typeface="+mj-lt"/>
              </a:rPr>
              <a:t>Option Seven</a:t>
            </a:r>
          </a:p>
        </p:txBody>
      </p:sp>
    </p:spTree>
    <p:extLst>
      <p:ext uri="{BB962C8B-B14F-4D97-AF65-F5344CB8AC3E}">
        <p14:creationId xmlns:p14="http://schemas.microsoft.com/office/powerpoint/2010/main" val="7853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9F2FBB2-5B9D-69C7-4FC2-64762F3ED389}"/>
              </a:ext>
            </a:extLst>
          </p:cNvPr>
          <p:cNvSpPr txBox="1"/>
          <p:nvPr/>
        </p:nvSpPr>
        <p:spPr>
          <a:xfrm>
            <a:off x="2095500" y="81120"/>
            <a:ext cx="5184862" cy="769441"/>
          </a:xfrm>
          <a:prstGeom prst="rect">
            <a:avLst/>
          </a:prstGeom>
          <a:noFill/>
        </p:spPr>
        <p:txBody>
          <a:bodyPr wrap="square" rtlCol="0">
            <a:spAutoFit/>
          </a:bodyPr>
          <a:lstStyle/>
          <a:p>
            <a:r>
              <a:rPr lang="en-US" b="1" i="1">
                <a:solidFill>
                  <a:srgbClr val="003865"/>
                </a:solidFill>
                <a:latin typeface="Open Sans" panose="020B0606030504020204" pitchFamily="34" charset="0"/>
                <a:ea typeface="Open Sans" panose="020B0606030504020204" pitchFamily="34" charset="0"/>
                <a:cs typeface="Open Sans" panose="020B0606030504020204" pitchFamily="34" charset="0"/>
              </a:rPr>
              <a:t>Option One</a:t>
            </a:r>
          </a:p>
          <a:p>
            <a:endParaRPr lang="en-US" sz="800" b="1" i="1">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i="1">
                <a:solidFill>
                  <a:srgbClr val="DC4405"/>
                </a:solidFill>
                <a:latin typeface="Open Sans" panose="020B0606030504020204" pitchFamily="34" charset="0"/>
                <a:ea typeface="Open Sans" panose="020B0606030504020204" pitchFamily="34" charset="0"/>
                <a:cs typeface="Open Sans" panose="020B0606030504020204" pitchFamily="34" charset="0"/>
              </a:rPr>
              <a:t>Get Link for students to use to find answers</a:t>
            </a:r>
          </a:p>
        </p:txBody>
      </p:sp>
      <p:cxnSp>
        <p:nvCxnSpPr>
          <p:cNvPr id="15" name="Straight Connector 14">
            <a:extLst>
              <a:ext uri="{FF2B5EF4-FFF2-40B4-BE49-F238E27FC236}">
                <a16:creationId xmlns:a16="http://schemas.microsoft.com/office/drawing/2014/main" id="{ADFBD419-3E21-617C-A839-C7A0CD1E6908}"/>
              </a:ext>
            </a:extLst>
          </p:cNvPr>
          <p:cNvCxnSpPr>
            <a:cxnSpLocks/>
          </p:cNvCxnSpPr>
          <p:nvPr/>
        </p:nvCxnSpPr>
        <p:spPr>
          <a:xfrm>
            <a:off x="165464" y="1368841"/>
            <a:ext cx="11836036" cy="0"/>
          </a:xfrm>
          <a:prstGeom prst="line">
            <a:avLst/>
          </a:prstGeom>
          <a:ln w="19050">
            <a:solidFill>
              <a:srgbClr val="00A9E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0578BAA-AF5E-B96D-C234-19E286A0FD25}"/>
              </a:ext>
            </a:extLst>
          </p:cNvPr>
          <p:cNvSpPr txBox="1"/>
          <p:nvPr/>
        </p:nvSpPr>
        <p:spPr>
          <a:xfrm>
            <a:off x="209007" y="1546931"/>
            <a:ext cx="11836035" cy="4493538"/>
          </a:xfrm>
          <a:prstGeom prst="rect">
            <a:avLst/>
          </a:prstGeom>
          <a:noFill/>
        </p:spPr>
        <p:txBody>
          <a:bodyPr wrap="square">
            <a:spAutoFit/>
          </a:bodyPr>
          <a:lstStyle/>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1: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2: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3: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4: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00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3AB12C81-6277-4D53-D352-0535C3E15E43}"/>
              </a:ext>
            </a:extLst>
          </p:cNvPr>
          <p:cNvSpPr txBox="1"/>
          <p:nvPr/>
        </p:nvSpPr>
        <p:spPr>
          <a:xfrm>
            <a:off x="7342411" y="267998"/>
            <a:ext cx="4702631" cy="830997"/>
          </a:xfrm>
          <a:prstGeom prst="rect">
            <a:avLst/>
          </a:prstGeom>
          <a:noFill/>
        </p:spPr>
        <p:txBody>
          <a:bodyPr wrap="square" rtlCol="0">
            <a:spAutoFit/>
          </a:bodyPr>
          <a:lstStyle/>
          <a:p>
            <a:r>
              <a:rPr lang="en-US" sz="1200" b="1">
                <a:solidFill>
                  <a:srgbClr val="DC4405"/>
                </a:solidFill>
                <a:latin typeface="Open Sans" panose="020B0606030504020204" pitchFamily="34" charset="0"/>
                <a:ea typeface="Open Sans" panose="020B0606030504020204" pitchFamily="34" charset="0"/>
                <a:cs typeface="Open Sans" panose="020B0606030504020204" pitchFamily="34" charset="0"/>
              </a:rPr>
              <a:t>Directions</a:t>
            </a:r>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Using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Gale In Context: (insert name of resource here)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 find the answer to each question below.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Click the Gale logo to go back to the main page.</a:t>
            </a:r>
          </a:p>
        </p:txBody>
      </p:sp>
      <p:sp>
        <p:nvSpPr>
          <p:cNvPr id="20" name="Rectangle 19">
            <a:hlinkClick r:id="rId3" action="ppaction://hlinksldjump"/>
            <a:extLst>
              <a:ext uri="{FF2B5EF4-FFF2-40B4-BE49-F238E27FC236}">
                <a16:creationId xmlns:a16="http://schemas.microsoft.com/office/drawing/2014/main" id="{D92022E8-39C9-075C-8188-A020B604BC4D}"/>
              </a:ext>
            </a:extLst>
          </p:cNvPr>
          <p:cNvSpPr/>
          <p:nvPr/>
        </p:nvSpPr>
        <p:spPr>
          <a:xfrm>
            <a:off x="9648825" y="5876925"/>
            <a:ext cx="2334168"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86921D-1CF7-B5A0-DED2-DE78600916AB}"/>
              </a:ext>
            </a:extLst>
          </p:cNvPr>
          <p:cNvSpPr/>
          <p:nvPr/>
        </p:nvSpPr>
        <p:spPr>
          <a:xfrm>
            <a:off x="165463" y="81120"/>
            <a:ext cx="1844312" cy="12047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Place an image of your choosing here</a:t>
            </a:r>
          </a:p>
        </p:txBody>
      </p:sp>
    </p:spTree>
    <p:extLst>
      <p:ext uri="{BB962C8B-B14F-4D97-AF65-F5344CB8AC3E}">
        <p14:creationId xmlns:p14="http://schemas.microsoft.com/office/powerpoint/2010/main" val="68930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56BAF23-02EC-63D6-FA4C-5831295B63A7}"/>
              </a:ext>
            </a:extLst>
          </p:cNvPr>
          <p:cNvSpPr txBox="1"/>
          <p:nvPr/>
        </p:nvSpPr>
        <p:spPr>
          <a:xfrm>
            <a:off x="2095500" y="81120"/>
            <a:ext cx="5184862" cy="769441"/>
          </a:xfrm>
          <a:prstGeom prst="rect">
            <a:avLst/>
          </a:prstGeom>
          <a:noFill/>
        </p:spPr>
        <p:txBody>
          <a:bodyPr wrap="square" rtlCol="0">
            <a:spAutoFit/>
          </a:bodyPr>
          <a:lstStyle/>
          <a:p>
            <a:r>
              <a:rPr lang="en-US" b="1" i="1">
                <a:solidFill>
                  <a:srgbClr val="003865"/>
                </a:solidFill>
                <a:latin typeface="Open Sans" panose="020B0606030504020204" pitchFamily="34" charset="0"/>
                <a:ea typeface="Open Sans" panose="020B0606030504020204" pitchFamily="34" charset="0"/>
                <a:cs typeface="Open Sans" panose="020B0606030504020204" pitchFamily="34" charset="0"/>
              </a:rPr>
              <a:t>Option Two</a:t>
            </a:r>
          </a:p>
          <a:p>
            <a:endParaRPr lang="en-US" sz="800" b="1" i="1">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i="1">
                <a:solidFill>
                  <a:srgbClr val="DC4405"/>
                </a:solidFill>
                <a:latin typeface="Open Sans" panose="020B0606030504020204" pitchFamily="34" charset="0"/>
                <a:ea typeface="Open Sans" panose="020B0606030504020204" pitchFamily="34" charset="0"/>
                <a:cs typeface="Open Sans" panose="020B0606030504020204" pitchFamily="34" charset="0"/>
              </a:rPr>
              <a:t>Get Link for students to use to find answers</a:t>
            </a:r>
          </a:p>
        </p:txBody>
      </p:sp>
      <p:cxnSp>
        <p:nvCxnSpPr>
          <p:cNvPr id="14" name="Straight Connector 13">
            <a:extLst>
              <a:ext uri="{FF2B5EF4-FFF2-40B4-BE49-F238E27FC236}">
                <a16:creationId xmlns:a16="http://schemas.microsoft.com/office/drawing/2014/main" id="{A548C75D-D9E1-EDA1-1560-D01D8A0B000C}"/>
              </a:ext>
            </a:extLst>
          </p:cNvPr>
          <p:cNvCxnSpPr>
            <a:cxnSpLocks/>
          </p:cNvCxnSpPr>
          <p:nvPr/>
        </p:nvCxnSpPr>
        <p:spPr>
          <a:xfrm>
            <a:off x="165464" y="1368841"/>
            <a:ext cx="11836036" cy="0"/>
          </a:xfrm>
          <a:prstGeom prst="line">
            <a:avLst/>
          </a:prstGeom>
          <a:ln w="19050">
            <a:solidFill>
              <a:srgbClr val="00A9E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356947C-EA1A-44F4-D088-99902D4EC522}"/>
              </a:ext>
            </a:extLst>
          </p:cNvPr>
          <p:cNvSpPr txBox="1"/>
          <p:nvPr/>
        </p:nvSpPr>
        <p:spPr>
          <a:xfrm>
            <a:off x="209007" y="1546931"/>
            <a:ext cx="11836035" cy="4493538"/>
          </a:xfrm>
          <a:prstGeom prst="rect">
            <a:avLst/>
          </a:prstGeom>
          <a:noFill/>
        </p:spPr>
        <p:txBody>
          <a:bodyPr wrap="square">
            <a:spAutoFit/>
          </a:bodyPr>
          <a:lstStyle/>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1: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2: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3: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4: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00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3005DA00-EA44-FD2A-CE84-3D817D7ADB76}"/>
              </a:ext>
            </a:extLst>
          </p:cNvPr>
          <p:cNvSpPr txBox="1"/>
          <p:nvPr/>
        </p:nvSpPr>
        <p:spPr>
          <a:xfrm>
            <a:off x="7342411" y="267998"/>
            <a:ext cx="4702631" cy="830997"/>
          </a:xfrm>
          <a:prstGeom prst="rect">
            <a:avLst/>
          </a:prstGeom>
          <a:noFill/>
        </p:spPr>
        <p:txBody>
          <a:bodyPr wrap="square" rtlCol="0">
            <a:spAutoFit/>
          </a:bodyPr>
          <a:lstStyle/>
          <a:p>
            <a:r>
              <a:rPr lang="en-US" sz="1200" b="1">
                <a:solidFill>
                  <a:srgbClr val="DC4405"/>
                </a:solidFill>
                <a:latin typeface="Open Sans" panose="020B0606030504020204" pitchFamily="34" charset="0"/>
                <a:ea typeface="Open Sans" panose="020B0606030504020204" pitchFamily="34" charset="0"/>
                <a:cs typeface="Open Sans" panose="020B0606030504020204" pitchFamily="34" charset="0"/>
              </a:rPr>
              <a:t>Directions</a:t>
            </a:r>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Using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Gale In Context: (insert name of resource here)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 find the answer to each question below.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Click the Gale logo to go back to the main page.</a:t>
            </a:r>
          </a:p>
        </p:txBody>
      </p:sp>
      <p:sp>
        <p:nvSpPr>
          <p:cNvPr id="17" name="Rectangle 16">
            <a:hlinkClick r:id="rId3" action="ppaction://hlinksldjump"/>
            <a:extLst>
              <a:ext uri="{FF2B5EF4-FFF2-40B4-BE49-F238E27FC236}">
                <a16:creationId xmlns:a16="http://schemas.microsoft.com/office/drawing/2014/main" id="{34258CCB-1F7F-8D10-BE9C-AFA24A11D136}"/>
              </a:ext>
            </a:extLst>
          </p:cNvPr>
          <p:cNvSpPr/>
          <p:nvPr/>
        </p:nvSpPr>
        <p:spPr>
          <a:xfrm>
            <a:off x="9648825" y="5876925"/>
            <a:ext cx="2334168"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E3CD98-8D60-6C88-7FC2-26D4E6F33DCF}"/>
              </a:ext>
            </a:extLst>
          </p:cNvPr>
          <p:cNvSpPr/>
          <p:nvPr/>
        </p:nvSpPr>
        <p:spPr>
          <a:xfrm>
            <a:off x="165463" y="81120"/>
            <a:ext cx="1844312" cy="12047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Place an image of your choosing here</a:t>
            </a:r>
          </a:p>
        </p:txBody>
      </p:sp>
    </p:spTree>
    <p:extLst>
      <p:ext uri="{BB962C8B-B14F-4D97-AF65-F5344CB8AC3E}">
        <p14:creationId xmlns:p14="http://schemas.microsoft.com/office/powerpoint/2010/main" val="3768157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E83C45E-30B6-0F29-A583-EF6E4A90A72E}"/>
              </a:ext>
            </a:extLst>
          </p:cNvPr>
          <p:cNvSpPr txBox="1"/>
          <p:nvPr/>
        </p:nvSpPr>
        <p:spPr>
          <a:xfrm>
            <a:off x="2095500" y="81120"/>
            <a:ext cx="5184862" cy="769441"/>
          </a:xfrm>
          <a:prstGeom prst="rect">
            <a:avLst/>
          </a:prstGeom>
          <a:noFill/>
        </p:spPr>
        <p:txBody>
          <a:bodyPr wrap="square" rtlCol="0">
            <a:spAutoFit/>
          </a:bodyPr>
          <a:lstStyle/>
          <a:p>
            <a:r>
              <a:rPr lang="en-US" b="1" i="1">
                <a:solidFill>
                  <a:srgbClr val="003865"/>
                </a:solidFill>
                <a:latin typeface="Open Sans" panose="020B0606030504020204" pitchFamily="34" charset="0"/>
                <a:ea typeface="Open Sans" panose="020B0606030504020204" pitchFamily="34" charset="0"/>
                <a:cs typeface="Open Sans" panose="020B0606030504020204" pitchFamily="34" charset="0"/>
              </a:rPr>
              <a:t>Option Three</a:t>
            </a:r>
          </a:p>
          <a:p>
            <a:endParaRPr lang="en-US" sz="800" b="1" i="1">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i="1">
                <a:solidFill>
                  <a:srgbClr val="DC4405"/>
                </a:solidFill>
                <a:latin typeface="Open Sans" panose="020B0606030504020204" pitchFamily="34" charset="0"/>
                <a:ea typeface="Open Sans" panose="020B0606030504020204" pitchFamily="34" charset="0"/>
                <a:cs typeface="Open Sans" panose="020B0606030504020204" pitchFamily="34" charset="0"/>
              </a:rPr>
              <a:t>Get Link for students to use to find answers</a:t>
            </a:r>
          </a:p>
        </p:txBody>
      </p:sp>
      <p:cxnSp>
        <p:nvCxnSpPr>
          <p:cNvPr id="14" name="Straight Connector 13">
            <a:extLst>
              <a:ext uri="{FF2B5EF4-FFF2-40B4-BE49-F238E27FC236}">
                <a16:creationId xmlns:a16="http://schemas.microsoft.com/office/drawing/2014/main" id="{BAF940B9-FA7F-97A9-E771-A9D5E1B97450}"/>
              </a:ext>
            </a:extLst>
          </p:cNvPr>
          <p:cNvCxnSpPr>
            <a:cxnSpLocks/>
          </p:cNvCxnSpPr>
          <p:nvPr/>
        </p:nvCxnSpPr>
        <p:spPr>
          <a:xfrm>
            <a:off x="165464" y="1368841"/>
            <a:ext cx="11836036" cy="0"/>
          </a:xfrm>
          <a:prstGeom prst="line">
            <a:avLst/>
          </a:prstGeom>
          <a:ln w="19050">
            <a:solidFill>
              <a:srgbClr val="00A9E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BA9900-3AE4-786B-A7B1-C63A43F64E53}"/>
              </a:ext>
            </a:extLst>
          </p:cNvPr>
          <p:cNvSpPr txBox="1"/>
          <p:nvPr/>
        </p:nvSpPr>
        <p:spPr>
          <a:xfrm>
            <a:off x="209007" y="1546931"/>
            <a:ext cx="11836035" cy="4493538"/>
          </a:xfrm>
          <a:prstGeom prst="rect">
            <a:avLst/>
          </a:prstGeom>
          <a:noFill/>
        </p:spPr>
        <p:txBody>
          <a:bodyPr wrap="square">
            <a:spAutoFit/>
          </a:bodyPr>
          <a:lstStyle/>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1: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2: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3: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4: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00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610CDC81-A807-C77C-E2C6-B829734A9B1F}"/>
              </a:ext>
            </a:extLst>
          </p:cNvPr>
          <p:cNvSpPr txBox="1"/>
          <p:nvPr/>
        </p:nvSpPr>
        <p:spPr>
          <a:xfrm>
            <a:off x="7342411" y="267998"/>
            <a:ext cx="4702631" cy="830997"/>
          </a:xfrm>
          <a:prstGeom prst="rect">
            <a:avLst/>
          </a:prstGeom>
          <a:noFill/>
        </p:spPr>
        <p:txBody>
          <a:bodyPr wrap="square" rtlCol="0">
            <a:spAutoFit/>
          </a:bodyPr>
          <a:lstStyle/>
          <a:p>
            <a:r>
              <a:rPr lang="en-US" sz="1200" b="1">
                <a:solidFill>
                  <a:srgbClr val="DC4405"/>
                </a:solidFill>
                <a:latin typeface="Open Sans" panose="020B0606030504020204" pitchFamily="34" charset="0"/>
                <a:ea typeface="Open Sans" panose="020B0606030504020204" pitchFamily="34" charset="0"/>
                <a:cs typeface="Open Sans" panose="020B0606030504020204" pitchFamily="34" charset="0"/>
              </a:rPr>
              <a:t>Directions</a:t>
            </a:r>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Using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Gale In Context: (insert name of resource here)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 find the answer to each question below.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Click the Gale logo to go back to the main page.</a:t>
            </a:r>
          </a:p>
        </p:txBody>
      </p:sp>
      <p:sp>
        <p:nvSpPr>
          <p:cNvPr id="17" name="Rectangle 16">
            <a:hlinkClick r:id="rId3" action="ppaction://hlinksldjump"/>
            <a:extLst>
              <a:ext uri="{FF2B5EF4-FFF2-40B4-BE49-F238E27FC236}">
                <a16:creationId xmlns:a16="http://schemas.microsoft.com/office/drawing/2014/main" id="{DC85FA71-D1A1-4EB6-D311-A3BC28F429EE}"/>
              </a:ext>
            </a:extLst>
          </p:cNvPr>
          <p:cNvSpPr/>
          <p:nvPr/>
        </p:nvSpPr>
        <p:spPr>
          <a:xfrm>
            <a:off x="9648825" y="5876925"/>
            <a:ext cx="2334168"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A5B258-34B1-FDCD-32D9-45E95CB2BED8}"/>
              </a:ext>
            </a:extLst>
          </p:cNvPr>
          <p:cNvSpPr/>
          <p:nvPr/>
        </p:nvSpPr>
        <p:spPr>
          <a:xfrm>
            <a:off x="165463" y="81120"/>
            <a:ext cx="1844312" cy="12047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Place an image of your choosing here</a:t>
            </a:r>
          </a:p>
        </p:txBody>
      </p:sp>
    </p:spTree>
    <p:extLst>
      <p:ext uri="{BB962C8B-B14F-4D97-AF65-F5344CB8AC3E}">
        <p14:creationId xmlns:p14="http://schemas.microsoft.com/office/powerpoint/2010/main" val="149206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9B0F54-021C-213A-2D2D-ED81056A9734}"/>
              </a:ext>
            </a:extLst>
          </p:cNvPr>
          <p:cNvSpPr txBox="1"/>
          <p:nvPr/>
        </p:nvSpPr>
        <p:spPr>
          <a:xfrm>
            <a:off x="2095500" y="81120"/>
            <a:ext cx="5184862" cy="769441"/>
          </a:xfrm>
          <a:prstGeom prst="rect">
            <a:avLst/>
          </a:prstGeom>
          <a:noFill/>
        </p:spPr>
        <p:txBody>
          <a:bodyPr wrap="square" rtlCol="0">
            <a:spAutoFit/>
          </a:bodyPr>
          <a:lstStyle/>
          <a:p>
            <a:r>
              <a:rPr lang="en-US" b="1" i="1">
                <a:solidFill>
                  <a:srgbClr val="003865"/>
                </a:solidFill>
                <a:latin typeface="Open Sans" panose="020B0606030504020204" pitchFamily="34" charset="0"/>
                <a:ea typeface="Open Sans" panose="020B0606030504020204" pitchFamily="34" charset="0"/>
                <a:cs typeface="Open Sans" panose="020B0606030504020204" pitchFamily="34" charset="0"/>
              </a:rPr>
              <a:t>Option Four</a:t>
            </a:r>
          </a:p>
          <a:p>
            <a:endParaRPr lang="en-US" sz="800" b="1" i="1">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i="1">
                <a:solidFill>
                  <a:srgbClr val="DC4405"/>
                </a:solidFill>
                <a:latin typeface="Open Sans" panose="020B0606030504020204" pitchFamily="34" charset="0"/>
                <a:ea typeface="Open Sans" panose="020B0606030504020204" pitchFamily="34" charset="0"/>
                <a:cs typeface="Open Sans" panose="020B0606030504020204" pitchFamily="34" charset="0"/>
              </a:rPr>
              <a:t>Get Link for students to use to find answers</a:t>
            </a:r>
          </a:p>
        </p:txBody>
      </p:sp>
      <p:cxnSp>
        <p:nvCxnSpPr>
          <p:cNvPr id="14" name="Straight Connector 13">
            <a:extLst>
              <a:ext uri="{FF2B5EF4-FFF2-40B4-BE49-F238E27FC236}">
                <a16:creationId xmlns:a16="http://schemas.microsoft.com/office/drawing/2014/main" id="{3A092B2D-D0D0-3021-8AC5-5E5FB35867A4}"/>
              </a:ext>
            </a:extLst>
          </p:cNvPr>
          <p:cNvCxnSpPr>
            <a:cxnSpLocks/>
          </p:cNvCxnSpPr>
          <p:nvPr/>
        </p:nvCxnSpPr>
        <p:spPr>
          <a:xfrm>
            <a:off x="165464" y="1368841"/>
            <a:ext cx="11836036" cy="0"/>
          </a:xfrm>
          <a:prstGeom prst="line">
            <a:avLst/>
          </a:prstGeom>
          <a:ln w="19050">
            <a:solidFill>
              <a:srgbClr val="00A9E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FD80E26-761F-946A-9FF7-365BF391B4E9}"/>
              </a:ext>
            </a:extLst>
          </p:cNvPr>
          <p:cNvSpPr txBox="1"/>
          <p:nvPr/>
        </p:nvSpPr>
        <p:spPr>
          <a:xfrm>
            <a:off x="209007" y="1546931"/>
            <a:ext cx="11836035" cy="4493538"/>
          </a:xfrm>
          <a:prstGeom prst="rect">
            <a:avLst/>
          </a:prstGeom>
          <a:noFill/>
        </p:spPr>
        <p:txBody>
          <a:bodyPr wrap="square">
            <a:spAutoFit/>
          </a:bodyPr>
          <a:lstStyle/>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1: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2: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3: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4: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00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2CB493A4-0C46-E41B-823E-43E45D3F9831}"/>
              </a:ext>
            </a:extLst>
          </p:cNvPr>
          <p:cNvSpPr txBox="1"/>
          <p:nvPr/>
        </p:nvSpPr>
        <p:spPr>
          <a:xfrm>
            <a:off x="7342411" y="267998"/>
            <a:ext cx="4702631" cy="830997"/>
          </a:xfrm>
          <a:prstGeom prst="rect">
            <a:avLst/>
          </a:prstGeom>
          <a:noFill/>
        </p:spPr>
        <p:txBody>
          <a:bodyPr wrap="square" rtlCol="0">
            <a:spAutoFit/>
          </a:bodyPr>
          <a:lstStyle/>
          <a:p>
            <a:r>
              <a:rPr lang="en-US" sz="1200" b="1">
                <a:solidFill>
                  <a:srgbClr val="DC4405"/>
                </a:solidFill>
                <a:latin typeface="Open Sans" panose="020B0606030504020204" pitchFamily="34" charset="0"/>
                <a:ea typeface="Open Sans" panose="020B0606030504020204" pitchFamily="34" charset="0"/>
                <a:cs typeface="Open Sans" panose="020B0606030504020204" pitchFamily="34" charset="0"/>
              </a:rPr>
              <a:t>Directions</a:t>
            </a:r>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Using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Gale In Context: (insert name of resource here)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 find the answer to each question below.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Click the Gale logo to go back to the main page.</a:t>
            </a:r>
          </a:p>
        </p:txBody>
      </p:sp>
      <p:sp>
        <p:nvSpPr>
          <p:cNvPr id="17" name="Rectangle 16">
            <a:hlinkClick r:id="rId3" action="ppaction://hlinksldjump"/>
            <a:extLst>
              <a:ext uri="{FF2B5EF4-FFF2-40B4-BE49-F238E27FC236}">
                <a16:creationId xmlns:a16="http://schemas.microsoft.com/office/drawing/2014/main" id="{B98EE1BC-8494-D348-32FA-A5D2F2A84CA7}"/>
              </a:ext>
            </a:extLst>
          </p:cNvPr>
          <p:cNvSpPr/>
          <p:nvPr/>
        </p:nvSpPr>
        <p:spPr>
          <a:xfrm>
            <a:off x="9648825" y="5876925"/>
            <a:ext cx="2334168"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8CD18B-C825-11AC-E0F4-EFA3D41399AF}"/>
              </a:ext>
            </a:extLst>
          </p:cNvPr>
          <p:cNvSpPr/>
          <p:nvPr/>
        </p:nvSpPr>
        <p:spPr>
          <a:xfrm>
            <a:off x="165463" y="81120"/>
            <a:ext cx="1844312" cy="12047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Place an image of your choosing here</a:t>
            </a:r>
          </a:p>
        </p:txBody>
      </p:sp>
    </p:spTree>
    <p:extLst>
      <p:ext uri="{BB962C8B-B14F-4D97-AF65-F5344CB8AC3E}">
        <p14:creationId xmlns:p14="http://schemas.microsoft.com/office/powerpoint/2010/main" val="74167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43BDB9F-C6B4-660A-7033-35F77C8A7217}"/>
              </a:ext>
            </a:extLst>
          </p:cNvPr>
          <p:cNvSpPr txBox="1"/>
          <p:nvPr/>
        </p:nvSpPr>
        <p:spPr>
          <a:xfrm>
            <a:off x="2095500" y="81120"/>
            <a:ext cx="5184862" cy="769441"/>
          </a:xfrm>
          <a:prstGeom prst="rect">
            <a:avLst/>
          </a:prstGeom>
          <a:noFill/>
        </p:spPr>
        <p:txBody>
          <a:bodyPr wrap="square" rtlCol="0">
            <a:spAutoFit/>
          </a:bodyPr>
          <a:lstStyle/>
          <a:p>
            <a:r>
              <a:rPr lang="en-US" b="1" i="1">
                <a:solidFill>
                  <a:srgbClr val="003865"/>
                </a:solidFill>
                <a:latin typeface="Open Sans" panose="020B0606030504020204" pitchFamily="34" charset="0"/>
                <a:ea typeface="Open Sans" panose="020B0606030504020204" pitchFamily="34" charset="0"/>
                <a:cs typeface="Open Sans" panose="020B0606030504020204" pitchFamily="34" charset="0"/>
              </a:rPr>
              <a:t>Option Five</a:t>
            </a:r>
          </a:p>
          <a:p>
            <a:endParaRPr lang="en-US" sz="800" b="1" i="1">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i="1">
                <a:solidFill>
                  <a:srgbClr val="DC4405"/>
                </a:solidFill>
                <a:latin typeface="Open Sans" panose="020B0606030504020204" pitchFamily="34" charset="0"/>
                <a:ea typeface="Open Sans" panose="020B0606030504020204" pitchFamily="34" charset="0"/>
                <a:cs typeface="Open Sans" panose="020B0606030504020204" pitchFamily="34" charset="0"/>
              </a:rPr>
              <a:t>Get Link for students to use to find answers</a:t>
            </a:r>
          </a:p>
        </p:txBody>
      </p:sp>
      <p:cxnSp>
        <p:nvCxnSpPr>
          <p:cNvPr id="14" name="Straight Connector 13">
            <a:extLst>
              <a:ext uri="{FF2B5EF4-FFF2-40B4-BE49-F238E27FC236}">
                <a16:creationId xmlns:a16="http://schemas.microsoft.com/office/drawing/2014/main" id="{72EE5335-1683-53DF-E660-EEA4549BA73C}"/>
              </a:ext>
            </a:extLst>
          </p:cNvPr>
          <p:cNvCxnSpPr>
            <a:cxnSpLocks/>
          </p:cNvCxnSpPr>
          <p:nvPr/>
        </p:nvCxnSpPr>
        <p:spPr>
          <a:xfrm>
            <a:off x="165464" y="1368841"/>
            <a:ext cx="11836036" cy="0"/>
          </a:xfrm>
          <a:prstGeom prst="line">
            <a:avLst/>
          </a:prstGeom>
          <a:ln w="19050">
            <a:solidFill>
              <a:srgbClr val="00A9E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1A5E7D8-D812-F320-8A4D-106C7DEF78E3}"/>
              </a:ext>
            </a:extLst>
          </p:cNvPr>
          <p:cNvSpPr txBox="1"/>
          <p:nvPr/>
        </p:nvSpPr>
        <p:spPr>
          <a:xfrm>
            <a:off x="209007" y="1546931"/>
            <a:ext cx="11836035" cy="4493538"/>
          </a:xfrm>
          <a:prstGeom prst="rect">
            <a:avLst/>
          </a:prstGeom>
          <a:noFill/>
        </p:spPr>
        <p:txBody>
          <a:bodyPr wrap="square">
            <a:spAutoFit/>
          </a:bodyPr>
          <a:lstStyle/>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1: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2: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3: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Question 4: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Write your Question here.</a:t>
            </a:r>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Source: </a:t>
            </a:r>
          </a:p>
          <a:p>
            <a:endParaRPr lang="en-US" sz="100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9C104015-5FBB-15A9-536A-5512023627E9}"/>
              </a:ext>
            </a:extLst>
          </p:cNvPr>
          <p:cNvSpPr txBox="1"/>
          <p:nvPr/>
        </p:nvSpPr>
        <p:spPr>
          <a:xfrm>
            <a:off x="7342411" y="267998"/>
            <a:ext cx="4702631" cy="830997"/>
          </a:xfrm>
          <a:prstGeom prst="rect">
            <a:avLst/>
          </a:prstGeom>
          <a:noFill/>
        </p:spPr>
        <p:txBody>
          <a:bodyPr wrap="square" rtlCol="0">
            <a:spAutoFit/>
          </a:bodyPr>
          <a:lstStyle/>
          <a:p>
            <a:r>
              <a:rPr lang="en-US" sz="1200" b="1">
                <a:solidFill>
                  <a:srgbClr val="DC4405"/>
                </a:solidFill>
                <a:latin typeface="Open Sans" panose="020B0606030504020204" pitchFamily="34" charset="0"/>
                <a:ea typeface="Open Sans" panose="020B0606030504020204" pitchFamily="34" charset="0"/>
                <a:cs typeface="Open Sans" panose="020B0606030504020204" pitchFamily="34" charset="0"/>
              </a:rPr>
              <a:t>Directions</a:t>
            </a:r>
            <a:r>
              <a:rPr lang="en-US" sz="1200">
                <a:solidFill>
                  <a:srgbClr val="DC4405"/>
                </a:solidFill>
                <a:latin typeface="Open Sans" panose="020B0606030504020204" pitchFamily="34" charset="0"/>
                <a:ea typeface="Open Sans" panose="020B0606030504020204" pitchFamily="34" charset="0"/>
                <a:cs typeface="Open Sans" panose="020B0606030504020204" pitchFamily="34" charset="0"/>
              </a:rPr>
              <a:t>: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Using </a:t>
            </a:r>
            <a:r>
              <a:rPr lang="en-US" sz="1200" i="1">
                <a:solidFill>
                  <a:srgbClr val="003865"/>
                </a:solidFill>
                <a:latin typeface="Open Sans" panose="020B0606030504020204" pitchFamily="34" charset="0"/>
                <a:ea typeface="Open Sans" panose="020B0606030504020204" pitchFamily="34" charset="0"/>
                <a:cs typeface="Open Sans" panose="020B0606030504020204" pitchFamily="34" charset="0"/>
              </a:rPr>
              <a:t>Gale In Context: (insert name of resource here) </a:t>
            </a:r>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 find the answer to each question below. </a:t>
            </a:r>
          </a:p>
          <a:p>
            <a:endPar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rgbClr val="003865"/>
                </a:solidFill>
                <a:latin typeface="Open Sans" panose="020B0606030504020204" pitchFamily="34" charset="0"/>
                <a:ea typeface="Open Sans" panose="020B0606030504020204" pitchFamily="34" charset="0"/>
                <a:cs typeface="Open Sans" panose="020B0606030504020204" pitchFamily="34" charset="0"/>
              </a:rPr>
              <a:t>Click the Gale logo to go back to the main page.</a:t>
            </a:r>
          </a:p>
        </p:txBody>
      </p:sp>
      <p:sp>
        <p:nvSpPr>
          <p:cNvPr id="17" name="Rectangle 16">
            <a:hlinkClick r:id="rId3" action="ppaction://hlinksldjump"/>
            <a:extLst>
              <a:ext uri="{FF2B5EF4-FFF2-40B4-BE49-F238E27FC236}">
                <a16:creationId xmlns:a16="http://schemas.microsoft.com/office/drawing/2014/main" id="{2659B6AF-A3E8-16B7-AA30-A63C0FB305B6}"/>
              </a:ext>
            </a:extLst>
          </p:cNvPr>
          <p:cNvSpPr/>
          <p:nvPr/>
        </p:nvSpPr>
        <p:spPr>
          <a:xfrm>
            <a:off x="9648825" y="5876925"/>
            <a:ext cx="2334168" cy="98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F1BF86D-4A99-AB54-D382-9B5F1C14323C}"/>
              </a:ext>
            </a:extLst>
          </p:cNvPr>
          <p:cNvSpPr/>
          <p:nvPr/>
        </p:nvSpPr>
        <p:spPr>
          <a:xfrm>
            <a:off x="165463" y="81120"/>
            <a:ext cx="1844312" cy="12047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Place an image of your choosing here</a:t>
            </a:r>
          </a:p>
        </p:txBody>
      </p:sp>
    </p:spTree>
    <p:extLst>
      <p:ext uri="{BB962C8B-B14F-4D97-AF65-F5344CB8AC3E}">
        <p14:creationId xmlns:p14="http://schemas.microsoft.com/office/powerpoint/2010/main" val="4035129163"/>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_Brand_PPT_6_21_2018_Rd3.pptx" id="{23E5ADC5-2FAF-4CEA-A8AF-097EC8D94AD9}" vid="{657AF0CA-7D2E-42E2-81CA-9BAEE847F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Winters, Amber</dc:creator>
  <cp:revision>1</cp:revision>
  <dcterms:created xsi:type="dcterms:W3CDTF">2024-06-26T13:30:13Z</dcterms:created>
  <dcterms:modified xsi:type="dcterms:W3CDTF">2025-06-26T15:18:37Z</dcterms:modified>
</cp:coreProperties>
</file>